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5" r:id="rId1"/>
    <p:sldMasterId id="2147483759" r:id="rId2"/>
    <p:sldMasterId id="2147483781" r:id="rId3"/>
  </p:sldMasterIdLst>
  <p:notesMasterIdLst>
    <p:notesMasterId r:id="rId32"/>
  </p:notesMasterIdLst>
  <p:sldIdLst>
    <p:sldId id="256" r:id="rId4"/>
    <p:sldId id="257" r:id="rId5"/>
    <p:sldId id="306" r:id="rId6"/>
    <p:sldId id="307" r:id="rId7"/>
    <p:sldId id="10929" r:id="rId8"/>
    <p:sldId id="10930" r:id="rId9"/>
    <p:sldId id="10938" r:id="rId10"/>
    <p:sldId id="10931" r:id="rId11"/>
    <p:sldId id="11003" r:id="rId12"/>
    <p:sldId id="11004" r:id="rId13"/>
    <p:sldId id="10066" r:id="rId14"/>
    <p:sldId id="2429" r:id="rId15"/>
    <p:sldId id="11040" r:id="rId16"/>
    <p:sldId id="11038" r:id="rId17"/>
    <p:sldId id="10264" r:id="rId18"/>
    <p:sldId id="10985" r:id="rId19"/>
    <p:sldId id="10984" r:id="rId20"/>
    <p:sldId id="11057" r:id="rId21"/>
    <p:sldId id="10987" r:id="rId22"/>
    <p:sldId id="11024" r:id="rId23"/>
    <p:sldId id="11021" r:id="rId24"/>
    <p:sldId id="377" r:id="rId25"/>
    <p:sldId id="11007" r:id="rId26"/>
    <p:sldId id="11011" r:id="rId27"/>
    <p:sldId id="11058" r:id="rId28"/>
    <p:sldId id="11056" r:id="rId29"/>
    <p:sldId id="10982" r:id="rId30"/>
    <p:sldId id="1099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306"/>
            <p14:sldId id="307"/>
            <p14:sldId id="10929"/>
            <p14:sldId id="10930"/>
            <p14:sldId id="10938"/>
            <p14:sldId id="10931"/>
            <p14:sldId id="11003"/>
            <p14:sldId id="11004"/>
            <p14:sldId id="10066"/>
            <p14:sldId id="2429"/>
            <p14:sldId id="11040"/>
            <p14:sldId id="11038"/>
            <p14:sldId id="10264"/>
            <p14:sldId id="10985"/>
            <p14:sldId id="10984"/>
            <p14:sldId id="11057"/>
            <p14:sldId id="10987"/>
            <p14:sldId id="11024"/>
            <p14:sldId id="11021"/>
            <p14:sldId id="377"/>
            <p14:sldId id="11007"/>
            <p14:sldId id="11011"/>
            <p14:sldId id="11058"/>
            <p14:sldId id="11056"/>
            <p14:sldId id="10982"/>
            <p14:sldId id="109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  <a:srgbClr val="512BD4"/>
    <a:srgbClr val="FFFFFF"/>
    <a:srgbClr val="32145A"/>
    <a:srgbClr val="666666"/>
    <a:srgbClr val="000000"/>
    <a:srgbClr val="E2068C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14" autoAdjust="0"/>
    <p:restoredTop sz="96716" autoAdjust="0"/>
  </p:normalViewPr>
  <p:slideViewPr>
    <p:cSldViewPr snapToGrid="0">
      <p:cViewPr>
        <p:scale>
          <a:sx n="10" d="100"/>
          <a:sy n="10" d="100"/>
        </p:scale>
        <p:origin x="6816" y="3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zoo.co/categori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v-tricks.com/object-detection/faster-r-cnn-yolo-ssd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7/11/automl-for-large-scale-image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7/11/automl-for-large-scale-image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7/11/automl-for-large-scale-image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7/11/automl-for-large-scale-image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34AF9-0A65-434B-8DFE-023550CEA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here’s an example of a few things you can do today with ML.NET 1.0 </a:t>
            </a:r>
          </a:p>
          <a:p>
            <a:endParaRPr lang="en-US"/>
          </a:p>
          <a:p>
            <a:r>
              <a:rPr lang="en-US"/>
              <a:t>You can perform Sentiment Analysis, </a:t>
            </a:r>
            <a:br>
              <a:rPr lang="en-US"/>
            </a:br>
            <a:r>
              <a:rPr lang="en-US"/>
              <a:t>              build Product recommenders,</a:t>
            </a:r>
          </a:p>
          <a:p>
            <a:r>
              <a:rPr lang="en-US"/>
              <a:t>              forecast sales,  </a:t>
            </a:r>
          </a:p>
          <a:p>
            <a:r>
              <a:rPr lang="en-US"/>
              <a:t>              classify images and do a whole lot more. </a:t>
            </a:r>
          </a:p>
          <a:p>
            <a:endParaRPr lang="en-US"/>
          </a:p>
          <a:p>
            <a:r>
              <a:rPr lang="en-US"/>
              <a:t>And for all these scenarios we have provided you sample code for building and consuming these models, let me show you. </a:t>
            </a:r>
          </a:p>
          <a:p>
            <a:r>
              <a:rPr lang="en-US"/>
              <a:t>____</a:t>
            </a:r>
          </a:p>
          <a:p>
            <a:r>
              <a:rPr lang="en-US"/>
              <a:t>Dot.net </a:t>
            </a:r>
          </a:p>
          <a:p>
            <a:r>
              <a:rPr lang="en-US"/>
              <a:t>Here’s our dot.net/ml page which talks about some of the value props I mentioned, </a:t>
            </a:r>
            <a:r>
              <a:rPr lang="en-US" err="1"/>
              <a:t>heres</a:t>
            </a:r>
            <a:r>
              <a:rPr lang="en-US"/>
              <a:t> a list of samples. </a:t>
            </a:r>
          </a:p>
          <a:p>
            <a:endParaRPr lang="en-US"/>
          </a:p>
          <a:p>
            <a:r>
              <a:rPr lang="en-US"/>
              <a:t>So here is our samples repo, </a:t>
            </a:r>
            <a:br>
              <a:rPr lang="en-US"/>
            </a:br>
            <a:br>
              <a:rPr lang="en-US"/>
            </a:br>
            <a:r>
              <a:rPr lang="en-US"/>
              <a:t>Here we have many samples for each ML task e.g. Fraud Detection for classification, Issue Classification, Sales Forecast etc. </a:t>
            </a:r>
          </a:p>
          <a:p>
            <a:endParaRPr lang="en-US"/>
          </a:p>
          <a:p>
            <a:r>
              <a:rPr lang="en-US"/>
              <a:t>For each of these samples we also provide you both the training code and consumption code along with explaining you how we built them </a:t>
            </a:r>
          </a:p>
          <a:p>
            <a:endParaRPr lang="en-US"/>
          </a:p>
          <a:p>
            <a:r>
              <a:rPr lang="en-US"/>
              <a:t>Alright so let me show you one of these samples live.</a:t>
            </a:r>
          </a:p>
          <a:p>
            <a:br>
              <a:rPr lang="en-US"/>
            </a:br>
            <a:r>
              <a:rPr lang="en-US"/>
              <a:t>Here I have the sentiment analysis + </a:t>
            </a:r>
            <a:r>
              <a:rPr lang="en-US" err="1"/>
              <a:t>blazor</a:t>
            </a:r>
            <a:r>
              <a:rPr lang="en-US"/>
              <a:t> application </a:t>
            </a:r>
          </a:p>
        </p:txBody>
      </p:sp>
    </p:spTree>
    <p:extLst>
      <p:ext uri="{BB962C8B-B14F-4D97-AF65-F5344CB8AC3E}">
        <p14:creationId xmlns:p14="http://schemas.microsoft.com/office/powerpoint/2010/main" val="900528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B0F52-76F6-433A-8C22-607CC3A0C8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01C2B-CA5B-465C-A66A-627D8A890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3 main steps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Preparing your data – labeling, merging different data sources, cleaning up the data, and data transformations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Feed prepared data to algorithm and train the model (using algorithm with </a:t>
            </a:r>
            <a:r>
              <a:rPr lang="en-US"/>
              <a:t>the data)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Consume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TALKING POINTS: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two very different applications and contexts: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Prepare Data and Train the model </a:t>
            </a:r>
            <a:r>
              <a:rPr lang="en-US" sz="1200" dirty="0"/>
              <a:t>Happens at development/research time, in your private app &amp; tools for building the model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You run the model in the end-user application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039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41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146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Heard this feedback over and over in customer development; even at the //build booth, .NET developers would come up and ask “I don’t have any data science background, can I still use ML.NET?”</a:t>
            </a:r>
          </a:p>
          <a:p>
            <a:endParaRPr lang="en-US" dirty="0"/>
          </a:p>
          <a:p>
            <a:r>
              <a:rPr lang="en-US" dirty="0"/>
              <a:t>We also learned from customer development that users were mostly copying the samples from our GitHub and were adapting it to their own scenarios and data.</a:t>
            </a:r>
          </a:p>
          <a:p>
            <a:endParaRPr lang="en-US" dirty="0"/>
          </a:p>
          <a:p>
            <a:r>
              <a:rPr lang="en-US" dirty="0"/>
              <a:t>However, this left the developers with many “data science” questions, such as which data transformations should I use? Which algorithm should I choose and with which options?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F5DBD-C07F-4F75-9404-EAA32D31EE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86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29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50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90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11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hlinkClick r:id="rId3"/>
              </a:rPr>
              <a:t>https://modelzoo.co/categories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https://cv-tricks.com/object-detection/faster-r-cnn-yolo-ssd/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98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image classifier is a deep learning model that recognizes images. When you give it an image, it responds with a label for that image.</a:t>
            </a:r>
            <a:endParaRPr lang="en-US" dirty="0"/>
          </a:p>
          <a:p>
            <a:endParaRPr lang="en-US" dirty="0"/>
          </a:p>
          <a:p>
            <a:r>
              <a:rPr lang="en-US" dirty="0"/>
              <a:t>NASNet: </a:t>
            </a:r>
            <a:r>
              <a:rPr lang="en-US" dirty="0">
                <a:hlinkClick r:id="rId3"/>
              </a:rPr>
              <a:t>https://ai.googleblog.com/2017/11/automl-for-large-scale-image.html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414CF6-3428-4E2C-95DB-A817CE218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76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image classifier is a deep learning model that recognizes images. When you give it an image, it responds with a label for that image.</a:t>
            </a:r>
            <a:endParaRPr lang="en-US" dirty="0"/>
          </a:p>
          <a:p>
            <a:endParaRPr lang="en-US" dirty="0"/>
          </a:p>
          <a:p>
            <a:r>
              <a:rPr lang="en-US" dirty="0"/>
              <a:t>NASNet: </a:t>
            </a:r>
            <a:r>
              <a:rPr lang="en-US" dirty="0">
                <a:hlinkClick r:id="rId3"/>
              </a:rPr>
              <a:t>https://ai.googleblog.com/2017/11/automl-for-large-scale-image.html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414CF6-3428-4E2C-95DB-A817CE218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09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image classifier is a deep learning model that recognizes images. When you give it an image, it responds with a label for that image.</a:t>
            </a:r>
            <a:endParaRPr lang="en-US" dirty="0"/>
          </a:p>
          <a:p>
            <a:endParaRPr lang="en-US" dirty="0"/>
          </a:p>
          <a:p>
            <a:r>
              <a:rPr lang="en-US" dirty="0"/>
              <a:t>NASNet: </a:t>
            </a:r>
            <a:r>
              <a:rPr lang="en-US" dirty="0">
                <a:hlinkClick r:id="rId3"/>
              </a:rPr>
              <a:t>https://ai.googleblog.com/2017/11/automl-for-large-scale-image.html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414CF6-3428-4E2C-95DB-A817CE218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765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image classifier is a deep learning model that recognizes images. When you give it an image, it responds with a label for that image.</a:t>
            </a:r>
            <a:endParaRPr lang="en-US" dirty="0"/>
          </a:p>
          <a:p>
            <a:endParaRPr lang="en-US" dirty="0"/>
          </a:p>
          <a:p>
            <a:r>
              <a:rPr lang="en-US" dirty="0"/>
              <a:t>NASNet: </a:t>
            </a:r>
            <a:r>
              <a:rPr lang="en-US" dirty="0">
                <a:hlinkClick r:id="rId3"/>
              </a:rPr>
              <a:t>https://ai.googleblog.com/2017/11/automl-for-large-scale-image.html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414CF6-3428-4E2C-95DB-A817CE218B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60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06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7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-One way to think of machine learning is that it’s about programming the unprogrammable -- getting computers to make predictions without being explicitly programmed</a:t>
            </a:r>
          </a:p>
          <a:p>
            <a:r>
              <a:rPr lang="en-US" dirty="0"/>
              <a:t>-e.g. If I ask you to write a function which determines if an image has a dog in it or not, you might not know where to start…</a:t>
            </a:r>
            <a:endParaRPr lang="en-US" dirty="0">
              <a:cs typeface="Calibri"/>
            </a:endParaRPr>
          </a:p>
          <a:p>
            <a:r>
              <a:rPr lang="en-US" dirty="0"/>
              <a:t>-Likewise if I ask you to write me a function which predicts the price of a shirt given the description of the shirt, you might start looking for some keywords like long sleeves, or business settings but might not be able to build a function that scales up to a few hundred products.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592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-Even though we don’t know how to write that function, we do have examples of inputs and outputs to that function. </a:t>
            </a:r>
          </a:p>
          <a:p>
            <a:r>
              <a:rPr lang="en-US" dirty="0"/>
              <a:t>-e.g. we have many images and we can label them to say whether they have a dog in them or not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-With Machine Learning you use these examples of inputs and outputs and create a model.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takes in historical data as input and finds patterns in the data that can then be applied to new data to make predictions.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then use this intelligent function or model and take in as input an image and return whether there is a dog in it or not.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49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F5DBD-C07F-4F75-9404-EAA32D31EE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4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5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Use existing .NET skills to easily integrate ML models into your .NET apps</a:t>
            </a:r>
          </a:p>
          <a:p>
            <a:pPr marL="228600" indent="-228600">
              <a:buAutoNum type="arabicPeriod"/>
            </a:pPr>
            <a:r>
              <a:rPr lang="en-US" dirty="0"/>
              <a:t>Productive tooling</a:t>
            </a:r>
          </a:p>
          <a:p>
            <a:pPr marL="228600" indent="-228600">
              <a:buAutoNum type="arabicPeriod"/>
            </a:pPr>
            <a:r>
              <a:rPr lang="en-US" dirty="0"/>
              <a:t>Leverage other popular libraries like TF and ONNX for additional scenarios</a:t>
            </a:r>
          </a:p>
          <a:p>
            <a:pPr marL="228600" indent="-228600">
              <a:buAutoNum type="arabicPeriod"/>
            </a:pPr>
            <a:r>
              <a:rPr lang="en-US" dirty="0"/>
              <a:t>TLC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5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30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1.sv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12.sv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rgbClr val="512B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9D27A1-A7DD-4041-8FDA-4922B0D181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9700" y="334619"/>
            <a:ext cx="4038600" cy="4229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18E694-6979-471B-9218-DFD877A5DF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68" y="1028700"/>
            <a:ext cx="8071727" cy="782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B507F8-29C8-416F-8BCA-5A1766EC2D7A}"/>
              </a:ext>
            </a:extLst>
          </p:cNvPr>
          <p:cNvSpPr txBox="1"/>
          <p:nvPr userDrawn="1"/>
        </p:nvSpPr>
        <p:spPr>
          <a:xfrm>
            <a:off x="609600" y="546100"/>
            <a:ext cx="4053097" cy="418268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</a:rPr>
              <a:t>You can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</a:rPr>
              <a:t>build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</a:rPr>
              <a:t>anything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</a:rPr>
              <a:t>With .NET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768AB7-2DDF-4262-AA1B-DF69332B9863}"/>
              </a:ext>
            </a:extLst>
          </p:cNvPr>
          <p:cNvSpPr/>
          <p:nvPr userDrawn="1"/>
        </p:nvSpPr>
        <p:spPr>
          <a:xfrm>
            <a:off x="713369" y="5942568"/>
            <a:ext cx="2872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https://aka.ms/collegetour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025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22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991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344318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432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2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rgbClr val="512B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78047" y="971731"/>
            <a:ext cx="6987954" cy="2481113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8047" y="3476689"/>
            <a:ext cx="6987954" cy="954055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255B2B-6756-4E50-A798-B566A8279D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9700" y="334619"/>
            <a:ext cx="4038600" cy="422962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DC165E-3641-4CB8-B3D6-32206943310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467" y="1905000"/>
            <a:ext cx="707586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312707-A2D8-46A6-A819-E8553E6F23A2}"/>
              </a:ext>
            </a:extLst>
          </p:cNvPr>
          <p:cNvSpPr/>
          <p:nvPr userDrawn="1"/>
        </p:nvSpPr>
        <p:spPr>
          <a:xfrm>
            <a:off x="247650" y="332631"/>
            <a:ext cx="8147050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+-------------------------------------------------------------------------------------------+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|\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|                                                                                           | \</a:t>
            </a:r>
          </a:p>
          <a:p>
            <a:r>
              <a:rPr lang="en-US" sz="1100" b="1" dirty="0">
                <a:solidFill>
                  <a:srgbClr val="32145A"/>
                </a:solidFill>
                <a:latin typeface="Consolas" panose="020B0609020204030204" pitchFamily="49" charset="0"/>
              </a:rPr>
              <a:t>+-------------------------------------------------------------------------------------------+  \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E5A02-6B39-4FB1-839D-5EC9C7B1C54C}"/>
              </a:ext>
            </a:extLst>
          </p:cNvPr>
          <p:cNvSpPr/>
          <p:nvPr userDrawn="1"/>
        </p:nvSpPr>
        <p:spPr>
          <a:xfrm>
            <a:off x="513048" y="6340703"/>
            <a:ext cx="2872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https://aka.ms/collegetour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3924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5C46-DA80-433F-B1A9-EF55510C2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C96BDA-9CE5-4FE1-975E-197904C4E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60920-AE03-41E2-A220-4E0CB4CB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AC1A0-7164-452D-8A47-E27306B9B4E9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7D8C-B163-44E9-A721-864F52862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056B6-652B-4CDA-A62A-C46E6760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D202-07E8-4AD0-909A-F7F9F590D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56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9642E2-0091-4C55-AFC3-80AE0FF1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7164-910B-40B3-82C5-DB0D47B0D169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FAB2B7-5A08-4BF2-BAB7-6EFD2216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61F97-EF05-4C4C-9EE2-9D720647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F607B-B10A-4A6F-8426-914D42BF7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6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2465035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2922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644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635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026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57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10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6221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95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53228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645865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8669910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396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8520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862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797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344318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432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52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031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882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29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796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691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588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127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428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2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459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276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9"/>
            <a:ext cx="9144000" cy="4985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1" baseline="0" dirty="0">
                <a:ln w="3175">
                  <a:noFill/>
                </a:ln>
                <a:gradFill>
                  <a:gsLst>
                    <a:gs pos="53846">
                      <a:schemeClr val="tx1"/>
                    </a:gs>
                    <a:gs pos="3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427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1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6" r:id="rId16"/>
    <p:sldLayoutId id="2147483757" r:id="rId17"/>
    <p:sldLayoutId id="2147483758" r:id="rId18"/>
    <p:sldLayoutId id="2147483778" r:id="rId19"/>
    <p:sldLayoutId id="2147483779" r:id="rId20"/>
    <p:sldLayoutId id="2147483780" r:id="rId21"/>
    <p:sldLayoutId id="2147483794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67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3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dotnet/machinelearning-samples" TargetMode="Externa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mlnetmodelbuild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zoo.co/categori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hyperlink" Target="https://github.com/dotnet/machinelearning-samples/tree/master/samples/csharp/end-to-end-apps/DeepLearning_ImageClassification_TensorFlo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jp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-samples/tree/master/samples/csharp/end-to-end-apps/ObjectDetection-Onnx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1.png"/><Relationship Id="rId5" Type="http://schemas.openxmlformats.org/officeDocument/2006/relationships/image" Target="../media/image70.jp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hyperlink" Target="http://aka.ms/mlnetsamples" TargetMode="External"/><Relationship Id="rId7" Type="http://schemas.openxmlformats.org/officeDocument/2006/relationships/image" Target="../media/image78.png"/><Relationship Id="rId2" Type="http://schemas.openxmlformats.org/officeDocument/2006/relationships/hyperlink" Target="http://dot.net/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ka.ms/mlnetyoutube" TargetMode="External"/><Relationship Id="rId5" Type="http://schemas.openxmlformats.org/officeDocument/2006/relationships/hyperlink" Target="http://aka.ms/mlnet" TargetMode="External"/><Relationship Id="rId4" Type="http://schemas.openxmlformats.org/officeDocument/2006/relationships/hyperlink" Target="http://aka.ms/mlnetdoc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3DDD-5676-461A-AFB4-616C2EFD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73" y="153811"/>
            <a:ext cx="12192000" cy="751671"/>
          </a:xfrm>
        </p:spPr>
        <p:txBody>
          <a:bodyPr anchor="t">
            <a:noAutofit/>
          </a:bodyPr>
          <a:lstStyle/>
          <a:p>
            <a:r>
              <a:rPr lang="en-US" sz="4200" dirty="0">
                <a:solidFill>
                  <a:schemeClr val="accent1"/>
                </a:solidFill>
              </a:rPr>
              <a:t>ML.NET is enterprise-ready battle proven</a:t>
            </a:r>
          </a:p>
        </p:txBody>
      </p:sp>
      <p:sp>
        <p:nvSpPr>
          <p:cNvPr id="4" name="Pentagon 19">
            <a:extLst>
              <a:ext uri="{FF2B5EF4-FFF2-40B4-BE49-F238E27FC236}">
                <a16:creationId xmlns:a16="http://schemas.microsoft.com/office/drawing/2014/main" id="{F0AA7B0D-9EA2-4E44-95BB-EAF29FE8B0F0}"/>
              </a:ext>
            </a:extLst>
          </p:cNvPr>
          <p:cNvSpPr/>
          <p:nvPr/>
        </p:nvSpPr>
        <p:spPr bwMode="auto">
          <a:xfrm>
            <a:off x="359544" y="1739153"/>
            <a:ext cx="5467409" cy="729753"/>
          </a:xfrm>
          <a:prstGeom prst="homePlate">
            <a:avLst/>
          </a:prstGeom>
          <a:solidFill>
            <a:schemeClr val="tx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5" name="Pentagon 19">
            <a:extLst>
              <a:ext uri="{FF2B5EF4-FFF2-40B4-BE49-F238E27FC236}">
                <a16:creationId xmlns:a16="http://schemas.microsoft.com/office/drawing/2014/main" id="{03CF41AC-AC30-4566-AA99-27EA181746FA}"/>
              </a:ext>
            </a:extLst>
          </p:cNvPr>
          <p:cNvSpPr/>
          <p:nvPr/>
        </p:nvSpPr>
        <p:spPr bwMode="auto">
          <a:xfrm>
            <a:off x="345940" y="2618458"/>
            <a:ext cx="5483323" cy="729753"/>
          </a:xfrm>
          <a:prstGeom prst="homePlate">
            <a:avLst/>
          </a:prstGeom>
          <a:solidFill>
            <a:schemeClr val="tx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6" name="Pentagon 19">
            <a:extLst>
              <a:ext uri="{FF2B5EF4-FFF2-40B4-BE49-F238E27FC236}">
                <a16:creationId xmlns:a16="http://schemas.microsoft.com/office/drawing/2014/main" id="{80C00F5F-9A3A-4632-AEF1-AD92CF62703B}"/>
              </a:ext>
            </a:extLst>
          </p:cNvPr>
          <p:cNvSpPr/>
          <p:nvPr/>
        </p:nvSpPr>
        <p:spPr bwMode="auto">
          <a:xfrm>
            <a:off x="359539" y="3504110"/>
            <a:ext cx="5483324" cy="729753"/>
          </a:xfrm>
          <a:prstGeom prst="homePlate">
            <a:avLst/>
          </a:prstGeom>
          <a:solidFill>
            <a:schemeClr val="tx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7" name="Pentagon 19">
            <a:extLst>
              <a:ext uri="{FF2B5EF4-FFF2-40B4-BE49-F238E27FC236}">
                <a16:creationId xmlns:a16="http://schemas.microsoft.com/office/drawing/2014/main" id="{6C1078EE-83B1-4DB7-A6D7-5E5D3C9081A5}"/>
              </a:ext>
            </a:extLst>
          </p:cNvPr>
          <p:cNvSpPr/>
          <p:nvPr/>
        </p:nvSpPr>
        <p:spPr bwMode="auto">
          <a:xfrm>
            <a:off x="379096" y="4389762"/>
            <a:ext cx="5397451" cy="729753"/>
          </a:xfrm>
          <a:prstGeom prst="homePlate">
            <a:avLst/>
          </a:prstGeom>
          <a:solidFill>
            <a:schemeClr val="tx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1117DE-FB63-4889-AF53-39CEB15DCF2B}"/>
              </a:ext>
            </a:extLst>
          </p:cNvPr>
          <p:cNvGrpSpPr/>
          <p:nvPr/>
        </p:nvGrpSpPr>
        <p:grpSpPr>
          <a:xfrm>
            <a:off x="173021" y="2555309"/>
            <a:ext cx="904555" cy="904553"/>
            <a:chOff x="926432" y="2738619"/>
            <a:chExt cx="904554" cy="904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79B141F-ADB5-480C-BA51-C7F8B1D67C57}"/>
                </a:ext>
              </a:extLst>
            </p:cNvPr>
            <p:cNvSpPr/>
            <p:nvPr/>
          </p:nvSpPr>
          <p:spPr bwMode="auto">
            <a:xfrm>
              <a:off x="926432" y="2738619"/>
              <a:ext cx="904554" cy="904553"/>
            </a:xfrm>
            <a:prstGeom prst="ellipse">
              <a:avLst/>
            </a:prstGeom>
            <a:solidFill>
              <a:schemeClr val="bg1"/>
            </a:solidFill>
            <a:ln w="730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67" tIns="34285" rIns="68567" bIns="34285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42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-37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Picture 2" descr="Image result for excel icon">
              <a:extLst>
                <a:ext uri="{FF2B5EF4-FFF2-40B4-BE49-F238E27FC236}">
                  <a16:creationId xmlns:a16="http://schemas.microsoft.com/office/drawing/2014/main" id="{13B8959C-FEB3-409F-81E1-21415AC95F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5" t="9148" r="14308" b="21864"/>
            <a:stretch/>
          </p:blipFill>
          <p:spPr bwMode="auto">
            <a:xfrm>
              <a:off x="1115684" y="2932192"/>
              <a:ext cx="552569" cy="536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BDCC4C-8AFE-4494-B32B-1BF8508472F5}"/>
              </a:ext>
            </a:extLst>
          </p:cNvPr>
          <p:cNvGrpSpPr/>
          <p:nvPr/>
        </p:nvGrpSpPr>
        <p:grpSpPr>
          <a:xfrm>
            <a:off x="186619" y="3434614"/>
            <a:ext cx="904555" cy="904553"/>
            <a:chOff x="1194206" y="4212717"/>
            <a:chExt cx="904554" cy="90455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18A6FA-97CA-4047-A813-4AB68C6046B8}"/>
                </a:ext>
              </a:extLst>
            </p:cNvPr>
            <p:cNvSpPr/>
            <p:nvPr/>
          </p:nvSpPr>
          <p:spPr bwMode="auto">
            <a:xfrm>
              <a:off x="1194206" y="4212717"/>
              <a:ext cx="904554" cy="904553"/>
            </a:xfrm>
            <a:prstGeom prst="ellipse">
              <a:avLst/>
            </a:prstGeom>
            <a:solidFill>
              <a:schemeClr val="bg1"/>
            </a:solidFill>
            <a:ln w="730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67" tIns="34285" rIns="68567" bIns="34285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42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-37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4" descr="Image result for powerpoint icon">
              <a:extLst>
                <a:ext uri="{FF2B5EF4-FFF2-40B4-BE49-F238E27FC236}">
                  <a16:creationId xmlns:a16="http://schemas.microsoft.com/office/drawing/2014/main" id="{9A4BB4BD-71BB-44F7-AAC7-F49C06A49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133" y="4430656"/>
              <a:ext cx="502522" cy="49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CB8292-832D-4E56-A563-1AE0C232DEB7}"/>
              </a:ext>
            </a:extLst>
          </p:cNvPr>
          <p:cNvGrpSpPr/>
          <p:nvPr/>
        </p:nvGrpSpPr>
        <p:grpSpPr>
          <a:xfrm>
            <a:off x="200219" y="1689540"/>
            <a:ext cx="904555" cy="904553"/>
            <a:chOff x="926432" y="1399720"/>
            <a:chExt cx="904554" cy="90455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EBD2DE-FE7C-467D-B64F-5DA7CBEDB537}"/>
                </a:ext>
              </a:extLst>
            </p:cNvPr>
            <p:cNvSpPr/>
            <p:nvPr/>
          </p:nvSpPr>
          <p:spPr bwMode="auto">
            <a:xfrm>
              <a:off x="926432" y="1399720"/>
              <a:ext cx="904554" cy="904553"/>
            </a:xfrm>
            <a:prstGeom prst="ellipse">
              <a:avLst/>
            </a:prstGeom>
            <a:solidFill>
              <a:schemeClr val="bg1"/>
            </a:solidFill>
            <a:ln w="730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67" tIns="34285" rIns="68567" bIns="34285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42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-37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6" name="Picture 6" descr="Image result for bing icon">
              <a:extLst>
                <a:ext uri="{FF2B5EF4-FFF2-40B4-BE49-F238E27FC236}">
                  <a16:creationId xmlns:a16="http://schemas.microsoft.com/office/drawing/2014/main" id="{06FAA422-95C8-4E80-A784-12A662F89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308" y="1565527"/>
              <a:ext cx="573319" cy="57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B7A96C87-B74F-4D71-8481-142BC0C76FB0}"/>
              </a:ext>
            </a:extLst>
          </p:cNvPr>
          <p:cNvSpPr/>
          <p:nvPr/>
        </p:nvSpPr>
        <p:spPr bwMode="auto">
          <a:xfrm>
            <a:off x="219773" y="4325310"/>
            <a:ext cx="904555" cy="904553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67" tIns="34285" rIns="68567" bIns="3428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057612-9809-4652-9957-5E7E98112488}"/>
              </a:ext>
            </a:extLst>
          </p:cNvPr>
          <p:cNvSpPr/>
          <p:nvPr/>
        </p:nvSpPr>
        <p:spPr>
          <a:xfrm>
            <a:off x="1147395" y="4560714"/>
            <a:ext cx="4654992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Microsoft Defender – </a:t>
            </a: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Antivirus Threat Protection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69CF26-2159-49B4-9630-A84020EA6016}"/>
              </a:ext>
            </a:extLst>
          </p:cNvPr>
          <p:cNvSpPr/>
          <p:nvPr/>
        </p:nvSpPr>
        <p:spPr>
          <a:xfrm>
            <a:off x="1128875" y="3712734"/>
            <a:ext cx="3193944" cy="35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Power Point - </a:t>
            </a: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Design Ideas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AA1105-E1AB-45A9-A275-D9784FB6882F}"/>
              </a:ext>
            </a:extLst>
          </p:cNvPr>
          <p:cNvSpPr/>
          <p:nvPr/>
        </p:nvSpPr>
        <p:spPr>
          <a:xfrm>
            <a:off x="1109151" y="2802502"/>
            <a:ext cx="3164777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Excel - </a:t>
            </a: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Chart Recommendations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4E4494-A8CF-4147-B2A6-845F742CD930}"/>
              </a:ext>
            </a:extLst>
          </p:cNvPr>
          <p:cNvSpPr/>
          <p:nvPr/>
        </p:nvSpPr>
        <p:spPr>
          <a:xfrm>
            <a:off x="1147395" y="1884429"/>
            <a:ext cx="2140714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Bing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" panose="020B0502040204020203" pitchFamily="34" charset="0"/>
              </a:rPr>
              <a:t>- </a:t>
            </a: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Ad Predictions</a:t>
            </a:r>
            <a:endParaRPr kumimoji="0" lang="en-US" sz="17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4" name="Pentagon 19">
            <a:extLst>
              <a:ext uri="{FF2B5EF4-FFF2-40B4-BE49-F238E27FC236}">
                <a16:creationId xmlns:a16="http://schemas.microsoft.com/office/drawing/2014/main" id="{7446A76C-EAFB-4D34-AA65-046B8BFAE0F4}"/>
              </a:ext>
            </a:extLst>
          </p:cNvPr>
          <p:cNvSpPr/>
          <p:nvPr/>
        </p:nvSpPr>
        <p:spPr bwMode="auto">
          <a:xfrm>
            <a:off x="345940" y="5281028"/>
            <a:ext cx="5483323" cy="729753"/>
          </a:xfrm>
          <a:prstGeom prst="homePlate">
            <a:avLst/>
          </a:prstGeom>
          <a:solidFill>
            <a:schemeClr val="tx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94B0462-9B50-491B-A4AE-0B178A8EF06C}"/>
              </a:ext>
            </a:extLst>
          </p:cNvPr>
          <p:cNvSpPr/>
          <p:nvPr/>
        </p:nvSpPr>
        <p:spPr bwMode="auto">
          <a:xfrm>
            <a:off x="186619" y="5183074"/>
            <a:ext cx="904555" cy="904553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67" tIns="34285" rIns="68567" bIns="3428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F9B81D-DA60-41CC-80A6-2620B7807E2D}"/>
              </a:ext>
            </a:extLst>
          </p:cNvPr>
          <p:cNvSpPr/>
          <p:nvPr/>
        </p:nvSpPr>
        <p:spPr>
          <a:xfrm>
            <a:off x="1142206" y="5326524"/>
            <a:ext cx="4297138" cy="625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Azure ML Studio – </a:t>
            </a: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Multiple components</a:t>
            </a:r>
          </a:p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Azure Stream Analytics - </a:t>
            </a: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Anomaly Detection</a:t>
            </a:r>
          </a:p>
        </p:txBody>
      </p:sp>
      <p:pic>
        <p:nvPicPr>
          <p:cNvPr id="27" name="Picture 2" descr="Image result for azure icons">
            <a:extLst>
              <a:ext uri="{FF2B5EF4-FFF2-40B4-BE49-F238E27FC236}">
                <a16:creationId xmlns:a16="http://schemas.microsoft.com/office/drawing/2014/main" id="{3C9B9635-37C3-4683-8B3E-D6121B4F5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39" y="5329793"/>
            <a:ext cx="648819" cy="6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entagon 19">
            <a:extLst>
              <a:ext uri="{FF2B5EF4-FFF2-40B4-BE49-F238E27FC236}">
                <a16:creationId xmlns:a16="http://schemas.microsoft.com/office/drawing/2014/main" id="{D94CEF16-C055-44DF-8BCD-D2AAD0277884}"/>
              </a:ext>
            </a:extLst>
          </p:cNvPr>
          <p:cNvSpPr/>
          <p:nvPr/>
        </p:nvSpPr>
        <p:spPr bwMode="auto">
          <a:xfrm>
            <a:off x="6794977" y="1739153"/>
            <a:ext cx="5164259" cy="729753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29" name="Pentagon 19">
            <a:extLst>
              <a:ext uri="{FF2B5EF4-FFF2-40B4-BE49-F238E27FC236}">
                <a16:creationId xmlns:a16="http://schemas.microsoft.com/office/drawing/2014/main" id="{D63605D0-107A-45FE-AED5-0C2F1229078A}"/>
              </a:ext>
            </a:extLst>
          </p:cNvPr>
          <p:cNvSpPr/>
          <p:nvPr/>
        </p:nvSpPr>
        <p:spPr bwMode="auto">
          <a:xfrm>
            <a:off x="6503111" y="2618458"/>
            <a:ext cx="5483323" cy="729753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30" name="Pentagon 19">
            <a:extLst>
              <a:ext uri="{FF2B5EF4-FFF2-40B4-BE49-F238E27FC236}">
                <a16:creationId xmlns:a16="http://schemas.microsoft.com/office/drawing/2014/main" id="{850BABC0-A1FF-4CE1-A617-09041F44AB7B}"/>
              </a:ext>
            </a:extLst>
          </p:cNvPr>
          <p:cNvSpPr/>
          <p:nvPr/>
        </p:nvSpPr>
        <p:spPr bwMode="auto">
          <a:xfrm>
            <a:off x="6516710" y="3504110"/>
            <a:ext cx="5483324" cy="729753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31" name="Pentagon 19">
            <a:extLst>
              <a:ext uri="{FF2B5EF4-FFF2-40B4-BE49-F238E27FC236}">
                <a16:creationId xmlns:a16="http://schemas.microsoft.com/office/drawing/2014/main" id="{A42E6475-EA05-418F-BAC6-8057EFC671F8}"/>
              </a:ext>
            </a:extLst>
          </p:cNvPr>
          <p:cNvSpPr/>
          <p:nvPr/>
        </p:nvSpPr>
        <p:spPr bwMode="auto">
          <a:xfrm>
            <a:off x="6536267" y="4389762"/>
            <a:ext cx="5397451" cy="729753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8AC59D5-CB88-4C06-B8CC-3ACBEAA4A385}"/>
              </a:ext>
            </a:extLst>
          </p:cNvPr>
          <p:cNvSpPr/>
          <p:nvPr/>
        </p:nvSpPr>
        <p:spPr bwMode="auto">
          <a:xfrm>
            <a:off x="6330192" y="2532361"/>
            <a:ext cx="904555" cy="904553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67" tIns="34285" rIns="68567" bIns="3428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8D0979-81EE-483E-A19A-ACF2049BA2C1}"/>
              </a:ext>
            </a:extLst>
          </p:cNvPr>
          <p:cNvSpPr/>
          <p:nvPr/>
        </p:nvSpPr>
        <p:spPr bwMode="auto">
          <a:xfrm>
            <a:off x="6343789" y="3411666"/>
            <a:ext cx="904555" cy="904553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67" tIns="34285" rIns="68567" bIns="3428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333A43-7FE1-4DFE-BBF3-91B030467E9D}"/>
              </a:ext>
            </a:extLst>
          </p:cNvPr>
          <p:cNvSpPr/>
          <p:nvPr/>
        </p:nvSpPr>
        <p:spPr bwMode="auto">
          <a:xfrm>
            <a:off x="6357389" y="1666592"/>
            <a:ext cx="904555" cy="904553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67" tIns="34285" rIns="68567" bIns="3428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99AE3A0-BE95-4ADF-A04E-E91973983EF0}"/>
              </a:ext>
            </a:extLst>
          </p:cNvPr>
          <p:cNvSpPr/>
          <p:nvPr/>
        </p:nvSpPr>
        <p:spPr bwMode="auto">
          <a:xfrm>
            <a:off x="6376944" y="4302362"/>
            <a:ext cx="904555" cy="904553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67" tIns="34285" rIns="68567" bIns="3428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7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83AC4F-F046-46BB-A1B8-4139E233B32F}"/>
              </a:ext>
            </a:extLst>
          </p:cNvPr>
          <p:cNvSpPr/>
          <p:nvPr/>
        </p:nvSpPr>
        <p:spPr>
          <a:xfrm>
            <a:off x="7304566" y="4560714"/>
            <a:ext cx="4517134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Brenmor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 – </a:t>
            </a: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Medical patient survey classification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478B6AA-361D-4D39-A521-83A49BE30651}"/>
              </a:ext>
            </a:extLst>
          </p:cNvPr>
          <p:cNvSpPr/>
          <p:nvPr/>
        </p:nvSpPr>
        <p:spPr>
          <a:xfrm>
            <a:off x="7272446" y="3678955"/>
            <a:ext cx="4713988" cy="35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Sig Parser – </a:t>
            </a: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E-mail spam detection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3A53D1-7769-41E1-97D6-F47233DEC750}"/>
              </a:ext>
            </a:extLst>
          </p:cNvPr>
          <p:cNvSpPr/>
          <p:nvPr/>
        </p:nvSpPr>
        <p:spPr>
          <a:xfrm>
            <a:off x="7266322" y="2802502"/>
            <a:ext cx="4916731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Williams Mullen – </a:t>
            </a: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Law document classification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2B31445-E286-449D-895A-7230D9123F41}"/>
              </a:ext>
            </a:extLst>
          </p:cNvPr>
          <p:cNvSpPr/>
          <p:nvPr/>
        </p:nvSpPr>
        <p:spPr>
          <a:xfrm>
            <a:off x="7304566" y="1884428"/>
            <a:ext cx="4712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Evolution Software –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Hazelnut drying time prediction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8" name="Pentagon 19">
            <a:extLst>
              <a:ext uri="{FF2B5EF4-FFF2-40B4-BE49-F238E27FC236}">
                <a16:creationId xmlns:a16="http://schemas.microsoft.com/office/drawing/2014/main" id="{F3729072-AFC2-4D83-B9B9-5749C7E1996E}"/>
              </a:ext>
            </a:extLst>
          </p:cNvPr>
          <p:cNvSpPr/>
          <p:nvPr/>
        </p:nvSpPr>
        <p:spPr bwMode="auto">
          <a:xfrm>
            <a:off x="6503111" y="5281028"/>
            <a:ext cx="5483323" cy="729753"/>
          </a:xfrm>
          <a:prstGeom prst="homePlate">
            <a:avLst/>
          </a:prstGeom>
          <a:solidFill>
            <a:schemeClr val="accent1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7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61BACA5-9503-4C6B-9FF3-7D30F4A80BF7}"/>
              </a:ext>
            </a:extLst>
          </p:cNvPr>
          <p:cNvSpPr/>
          <p:nvPr/>
        </p:nvSpPr>
        <p:spPr bwMode="auto">
          <a:xfrm>
            <a:off x="6343789" y="5181668"/>
            <a:ext cx="904555" cy="904553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67" tIns="34285" rIns="68567" bIns="3428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4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7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69C183-241D-47D0-925D-B531AF1A951E}"/>
              </a:ext>
            </a:extLst>
          </p:cNvPr>
          <p:cNvSpPr/>
          <p:nvPr/>
        </p:nvSpPr>
        <p:spPr>
          <a:xfrm>
            <a:off x="7299377" y="5437737"/>
            <a:ext cx="3788345" cy="3590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endjin</a:t>
            </a:r>
            <a:r>
              <a:rPr kumimoji="0" lang="en-US" sz="17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 – </a:t>
            </a:r>
            <a:r>
              <a:rPr kumimoji="0" lang="en-US" sz="17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Newsletter article classification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5FD6D5-1BFB-4BEC-A4A7-C106E3F0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85" y="3814464"/>
            <a:ext cx="904555" cy="14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005491-1C4A-4804-98B2-771765AFA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67" y="2009409"/>
            <a:ext cx="913820" cy="27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094E5D-A321-4F7A-AAC7-CEE06895F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85" y="2811724"/>
            <a:ext cx="904555" cy="40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CE245EC-1DFC-4C39-BD9C-333166C61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688" y="4564054"/>
            <a:ext cx="889977" cy="40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38E9724-E050-47A5-A2D8-70C9D69E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944" y="5444663"/>
            <a:ext cx="822573" cy="41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BA5D60B-A41B-47B2-82B5-3020797EBF6D}"/>
              </a:ext>
            </a:extLst>
          </p:cNvPr>
          <p:cNvSpPr/>
          <p:nvPr/>
        </p:nvSpPr>
        <p:spPr>
          <a:xfrm>
            <a:off x="10571367" y="5945554"/>
            <a:ext cx="102102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511C74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+ more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9B783F8E-6398-4776-9582-24660133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20" y="4471088"/>
            <a:ext cx="537752" cy="53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506C55D0-77C9-40AE-BFB8-8B629DE70CD7}"/>
              </a:ext>
            </a:extLst>
          </p:cNvPr>
          <p:cNvSpPr txBox="1">
            <a:spLocks/>
          </p:cNvSpPr>
          <p:nvPr/>
        </p:nvSpPr>
        <p:spPr>
          <a:xfrm>
            <a:off x="835552" y="1097083"/>
            <a:ext cx="4867157" cy="48432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32145A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Microsoft Products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32145A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(Using ML.NET internally </a:t>
            </a: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32145A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for &gt; 8 years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32145A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)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4BE63F18-B0D2-41D7-94D3-EDBB11C11F10}"/>
              </a:ext>
            </a:extLst>
          </p:cNvPr>
          <p:cNvSpPr txBox="1">
            <a:spLocks/>
          </p:cNvSpPr>
          <p:nvPr/>
        </p:nvSpPr>
        <p:spPr>
          <a:xfrm>
            <a:off x="7010400" y="1235928"/>
            <a:ext cx="3780589" cy="48432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511C74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Customers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32145A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(ML.NET v1 since May 2019)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1" i="0" u="none" strike="noStrike" kern="1200" cap="none" spc="0" normalizeH="0" baseline="0" noProof="0" dirty="0">
              <a:ln>
                <a:noFill/>
              </a:ln>
              <a:solidFill>
                <a:srgbClr val="511C74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022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8" grpId="0" animBg="1"/>
      <p:bldP spid="20" grpId="0"/>
      <p:bldP spid="21" grpId="0"/>
      <p:bldP spid="22" grpId="0"/>
      <p:bldP spid="23" grpId="0"/>
      <p:bldP spid="24" grpId="0" animBg="1"/>
      <p:bldP spid="25" grpId="0" animBg="1"/>
      <p:bldP spid="26" grpId="0"/>
      <p:bldP spid="28" grpId="0" animBg="1"/>
      <p:bldP spid="29" grpId="0" animBg="1"/>
      <p:bldP spid="30" grpId="0" animBg="1"/>
      <p:bldP spid="31" grpId="0" animBg="1"/>
      <p:bldP spid="33" grpId="0" animBg="1"/>
      <p:bldP spid="36" grpId="0" animBg="1"/>
      <p:bldP spid="39" grpId="0" animBg="1"/>
      <p:bldP spid="42" grpId="0" animBg="1"/>
      <p:bldP spid="44" grpId="0"/>
      <p:bldP spid="45" grpId="0"/>
      <p:bldP spid="46" grpId="0"/>
      <p:bldP spid="47" grpId="0"/>
      <p:bldP spid="48" grpId="0" animBg="1"/>
      <p:bldP spid="49" grpId="0" animBg="1"/>
      <p:bldP spid="50" grpId="0"/>
      <p:bldP spid="60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254777" y="3319446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2427030" y="2435668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2915232" y="2667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3639527" y="2436253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365116" y="1245177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2157" y="3376959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2343" y="4413892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54719" y="1575066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30670" y="2523829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61983" y="3472183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33090" y="1473058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9838" y="5540481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5461" y="1486298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EF7115-3EA3-4919-95DF-46D18A29800B}"/>
              </a:ext>
            </a:extLst>
          </p:cNvPr>
          <p:cNvSpPr txBox="1"/>
          <p:nvPr/>
        </p:nvSpPr>
        <p:spPr>
          <a:xfrm>
            <a:off x="68185" y="266790"/>
            <a:ext cx="9225924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E33B18-BBC5-43BA-BA17-BB343DBAE62E}"/>
              </a:ext>
            </a:extLst>
          </p:cNvPr>
          <p:cNvSpPr txBox="1"/>
          <p:nvPr/>
        </p:nvSpPr>
        <p:spPr>
          <a:xfrm rot="19221271">
            <a:off x="805683" y="5854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D08E7-AD10-4338-89D9-883DC0EA8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267" y="4026204"/>
            <a:ext cx="2257425" cy="52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AD00C-805E-43C3-AA18-8CB2A7EF8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41" y="1308252"/>
            <a:ext cx="11644098" cy="51417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A49CD6B-661C-4BE6-84F8-D0E8C708EAF4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8333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0CF136A-64AD-4861-B87D-D6A9E6621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1883" y="1730711"/>
            <a:ext cx="1869548" cy="190515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96C5D6A-0C84-43A9-9653-EC61BF26F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6714" y="1811691"/>
            <a:ext cx="2085423" cy="174319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BB5044A0-E1CF-4A38-968A-08C264D5E4AD}"/>
              </a:ext>
            </a:extLst>
          </p:cNvPr>
          <p:cNvGrpSpPr/>
          <p:nvPr/>
        </p:nvGrpSpPr>
        <p:grpSpPr>
          <a:xfrm>
            <a:off x="1032899" y="1764734"/>
            <a:ext cx="1822136" cy="1837113"/>
            <a:chOff x="417356" y="1710268"/>
            <a:chExt cx="1611859" cy="15239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736E48F-3832-424A-A3BA-BAC2520609BA}"/>
                </a:ext>
              </a:extLst>
            </p:cNvPr>
            <p:cNvGrpSpPr/>
            <p:nvPr/>
          </p:nvGrpSpPr>
          <p:grpSpPr>
            <a:xfrm>
              <a:off x="417356" y="1710268"/>
              <a:ext cx="430961" cy="1413950"/>
              <a:chOff x="1395310" y="3332039"/>
              <a:chExt cx="430961" cy="1413950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8335CAA5-149F-4D5A-8DAB-1C63AED36689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E4D3C05-D172-4736-91ED-9836F1C6AA5D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4D65366-35D9-40C7-8DDD-E859CB99300A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58A3E64-7F7B-4B72-9CAB-356A88F5DE6F}"/>
                </a:ext>
              </a:extLst>
            </p:cNvPr>
            <p:cNvGrpSpPr/>
            <p:nvPr/>
          </p:nvGrpSpPr>
          <p:grpSpPr>
            <a:xfrm>
              <a:off x="940569" y="1710268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E897E0CA-9E18-4764-893B-9BCFA142896F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2B705AA-23C9-4A21-BC86-3E9ACF211438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A699A0C-F2A2-4C47-B44C-1E0CE6666C76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02A9329-144D-4418-AC9B-AFBC8DCAFDEB}"/>
                </a:ext>
              </a:extLst>
            </p:cNvPr>
            <p:cNvGrpSpPr/>
            <p:nvPr/>
          </p:nvGrpSpPr>
          <p:grpSpPr>
            <a:xfrm>
              <a:off x="1463782" y="1710268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B9EA52D2-7E7C-4A6B-B645-1BA2E7BC1B54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00BC6FA-4F50-4AF8-B304-2A8204EC6A3C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0994773-8FB5-44FA-89DE-31DCDBE981AD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AF99E0-3FF0-416C-8D07-61EC0DC2DDD6}"/>
                </a:ext>
              </a:extLst>
            </p:cNvPr>
            <p:cNvGrpSpPr/>
            <p:nvPr/>
          </p:nvGrpSpPr>
          <p:grpSpPr>
            <a:xfrm>
              <a:off x="473590" y="1759166"/>
              <a:ext cx="430961" cy="1413950"/>
              <a:chOff x="1395310" y="3332039"/>
              <a:chExt cx="430961" cy="1413950"/>
            </a:xfrm>
          </p:grpSpPr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803EBFAC-BF84-424C-B76B-B68B0A708A8C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8E45BA5-4BF0-4ED3-9AFA-ACFC29198EA3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365B999-D7CB-4EEA-A5A2-F0FEA95F61F4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70DDED4-5A59-4808-A721-C31B59F1AE70}"/>
                </a:ext>
              </a:extLst>
            </p:cNvPr>
            <p:cNvGrpSpPr/>
            <p:nvPr/>
          </p:nvGrpSpPr>
          <p:grpSpPr>
            <a:xfrm>
              <a:off x="996803" y="1759166"/>
              <a:ext cx="430961" cy="1413950"/>
              <a:chOff x="1395310" y="3332039"/>
              <a:chExt cx="430961" cy="1413950"/>
            </a:xfrm>
            <a:solidFill>
              <a:srgbClr val="AB645B"/>
            </a:solidFill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BA0ADF95-2898-4145-BC7A-9CBDB982AA5D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D0C5903-DD2C-4FA9-A011-253C2478ADA4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CD096DE-3D04-40AE-BFA1-D865F80628D9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85B17C5-FFD4-4B83-B449-6E35AB785A2D}"/>
                </a:ext>
              </a:extLst>
            </p:cNvPr>
            <p:cNvGrpSpPr/>
            <p:nvPr/>
          </p:nvGrpSpPr>
          <p:grpSpPr>
            <a:xfrm>
              <a:off x="1520016" y="1759166"/>
              <a:ext cx="430961" cy="1413950"/>
              <a:chOff x="1395310" y="3332039"/>
              <a:chExt cx="430961" cy="1413950"/>
            </a:xfrm>
            <a:solidFill>
              <a:srgbClr val="00A8E9"/>
            </a:solidFill>
          </p:grpSpPr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C1B62839-FCEB-4E1D-BE20-FB3AF0D3B7D3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12F35F7-60A8-4878-98D0-4D375E465714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027912C-2211-4B64-B465-039BAB01D7F7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5AF60AC-38C3-4B0D-8888-25D679A791B5}"/>
                </a:ext>
              </a:extLst>
            </p:cNvPr>
            <p:cNvGrpSpPr/>
            <p:nvPr/>
          </p:nvGrpSpPr>
          <p:grpSpPr>
            <a:xfrm>
              <a:off x="551828" y="1820289"/>
              <a:ext cx="430961" cy="1413950"/>
              <a:chOff x="1395310" y="3332039"/>
              <a:chExt cx="430961" cy="1413950"/>
            </a:xfrm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C3554B42-B953-4711-A00F-51A7664EF066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5E7E586-5E6E-4937-A9C6-0A9AB840CBCD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E47EEBD-56A3-4017-91F5-129CA1A8734E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A30D58-6CBB-4546-99BB-83B65ABD4B6C}"/>
                </a:ext>
              </a:extLst>
            </p:cNvPr>
            <p:cNvGrpSpPr/>
            <p:nvPr/>
          </p:nvGrpSpPr>
          <p:grpSpPr>
            <a:xfrm>
              <a:off x="1075041" y="1820289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19622EFB-47E6-4984-88BD-712F6B739E0D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5A8251B-649E-457B-95E5-7F1A64A5529A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8617F0-6715-4A15-92F3-A88A713FD16B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1D88C8D-1D64-4106-A42D-360241E5AEF7}"/>
                </a:ext>
              </a:extLst>
            </p:cNvPr>
            <p:cNvGrpSpPr/>
            <p:nvPr/>
          </p:nvGrpSpPr>
          <p:grpSpPr>
            <a:xfrm>
              <a:off x="1598254" y="1820289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D6A576AE-8A47-4E8A-BBA3-F5E99FEF4132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F0DEA76-F437-4CB4-8693-4477647B4FCE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5AB5A5B-3EC8-4FF3-8DE8-E4343F191832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>
                    <a:solidFill>
                      <a:prstClr val="black"/>
                    </a:solidFill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4701A381-9682-40F0-915A-AEE408799C98}"/>
              </a:ext>
            </a:extLst>
          </p:cNvPr>
          <p:cNvSpPr/>
          <p:nvPr/>
        </p:nvSpPr>
        <p:spPr>
          <a:xfrm>
            <a:off x="797973" y="3844040"/>
            <a:ext cx="2444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74">
              <a:defRPr/>
            </a:pPr>
            <a:r>
              <a:rPr lang="en-US" sz="2400" dirty="0">
                <a:solidFill>
                  <a:prstClr val="black"/>
                </a:solidFill>
                <a:latin typeface="Calibri (Body)"/>
                <a:ea typeface="Segoe UI Semilight" charset="0"/>
                <a:cs typeface="Segoe UI Light" panose="020B0502040204020203" pitchFamily="34" charset="0"/>
              </a:rPr>
              <a:t>Prepare Your Data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4C1A29E-F941-450E-BACD-18E4B1C03275}"/>
              </a:ext>
            </a:extLst>
          </p:cNvPr>
          <p:cNvSpPr/>
          <p:nvPr/>
        </p:nvSpPr>
        <p:spPr bwMode="grayWhite">
          <a:xfrm>
            <a:off x="4784192" y="3844040"/>
            <a:ext cx="1776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74">
              <a:defRPr/>
            </a:pPr>
            <a:r>
              <a:rPr lang="en-US" sz="2400" dirty="0">
                <a:solidFill>
                  <a:prstClr val="black"/>
                </a:solidFill>
                <a:latin typeface="Calibri (Body)"/>
                <a:ea typeface="Segoe UI Semilight" charset="0"/>
                <a:cs typeface="Segoe UI Light" panose="020B0502040204020203" pitchFamily="34" charset="0"/>
              </a:rPr>
              <a:t>Build &amp; Train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DBA9BA5-CBAA-495E-9C58-5A6279DE2DAF}"/>
              </a:ext>
            </a:extLst>
          </p:cNvPr>
          <p:cNvSpPr/>
          <p:nvPr/>
        </p:nvSpPr>
        <p:spPr>
          <a:xfrm>
            <a:off x="9074077" y="3844040"/>
            <a:ext cx="675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574">
              <a:defRPr/>
            </a:pPr>
            <a:r>
              <a:rPr lang="en-US" sz="2400" dirty="0">
                <a:solidFill>
                  <a:prstClr val="black"/>
                </a:solidFill>
                <a:latin typeface="Calibri (Body)"/>
                <a:ea typeface="Segoe UI Semilight" charset="0"/>
                <a:cs typeface="Segoe UI Light" panose="020B0502040204020203" pitchFamily="34" charset="0"/>
              </a:rPr>
              <a:t>Run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FFCC89-9801-4183-AF59-C9604613B353}"/>
              </a:ext>
            </a:extLst>
          </p:cNvPr>
          <p:cNvGrpSpPr/>
          <p:nvPr/>
        </p:nvGrpSpPr>
        <p:grpSpPr>
          <a:xfrm>
            <a:off x="7872923" y="4476317"/>
            <a:ext cx="4120488" cy="1897490"/>
            <a:chOff x="5959144" y="3379786"/>
            <a:chExt cx="3090366" cy="1423118"/>
          </a:xfrm>
        </p:grpSpPr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19964A08-7DC0-4BC8-AB76-B60B7A80B864}"/>
                </a:ext>
              </a:extLst>
            </p:cNvPr>
            <p:cNvSpPr/>
            <p:nvPr/>
          </p:nvSpPr>
          <p:spPr>
            <a:xfrm rot="5400000">
              <a:off x="6985535" y="2353395"/>
              <a:ext cx="198217" cy="2251000"/>
            </a:xfrm>
            <a:prstGeom prst="rightBrace">
              <a:avLst/>
            </a:prstGeom>
            <a:ln>
              <a:solidFill>
                <a:srgbClr val="09538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26" name="Picture 2" descr="Image result for person icons">
              <a:extLst>
                <a:ext uri="{FF2B5EF4-FFF2-40B4-BE49-F238E27FC236}">
                  <a16:creationId xmlns:a16="http://schemas.microsoft.com/office/drawing/2014/main" id="{BE53C456-5A27-4929-90AE-CDDD3955C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195" y="3931195"/>
              <a:ext cx="599385" cy="599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9D8157B-CCD2-4EE1-A520-20F553DF5970}"/>
                </a:ext>
              </a:extLst>
            </p:cNvPr>
            <p:cNvSpPr/>
            <p:nvPr/>
          </p:nvSpPr>
          <p:spPr>
            <a:xfrm>
              <a:off x="6359019" y="4548988"/>
              <a:ext cx="150425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Model consumption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D59B655-3C68-4A60-80E9-680781CE14D3}"/>
                </a:ext>
              </a:extLst>
            </p:cNvPr>
            <p:cNvSpPr/>
            <p:nvPr/>
          </p:nvSpPr>
          <p:spPr>
            <a:xfrm>
              <a:off x="7878164" y="4081659"/>
              <a:ext cx="1171346" cy="315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67" dirty="0"/>
                <a:t>End-user app</a:t>
              </a:r>
            </a:p>
            <a:p>
              <a:r>
                <a:rPr lang="en-US" sz="1067" dirty="0"/>
                <a:t>using the ML model</a:t>
              </a:r>
            </a:p>
          </p:txBody>
        </p:sp>
        <p:pic>
          <p:nvPicPr>
            <p:cNvPr id="1034" name="Picture 10" descr="https://github.com/dotnet/machinelearning-samples/raw/master/images/app-type-e2e-black.png">
              <a:extLst>
                <a:ext uri="{FF2B5EF4-FFF2-40B4-BE49-F238E27FC236}">
                  <a16:creationId xmlns:a16="http://schemas.microsoft.com/office/drawing/2014/main" id="{219A7B90-EF7A-4615-BCDB-A2A07648E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254" y="4108655"/>
              <a:ext cx="198006" cy="176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94137B-B0B8-4813-9008-8650FE5BCA27}"/>
              </a:ext>
            </a:extLst>
          </p:cNvPr>
          <p:cNvGrpSpPr/>
          <p:nvPr/>
        </p:nvGrpSpPr>
        <p:grpSpPr>
          <a:xfrm>
            <a:off x="6814133" y="2253087"/>
            <a:ext cx="885555" cy="860404"/>
            <a:chOff x="5110600" y="1689815"/>
            <a:chExt cx="664166" cy="645303"/>
          </a:xfrm>
        </p:grpSpPr>
        <p:sp>
          <p:nvSpPr>
            <p:cNvPr id="50" name="Arrow: Chevron 49">
              <a:extLst>
                <a:ext uri="{FF2B5EF4-FFF2-40B4-BE49-F238E27FC236}">
                  <a16:creationId xmlns:a16="http://schemas.microsoft.com/office/drawing/2014/main" id="{BEE44EF9-86D3-48A6-8D03-5464E4DA7913}"/>
                </a:ext>
              </a:extLst>
            </p:cNvPr>
            <p:cNvSpPr/>
            <p:nvPr/>
          </p:nvSpPr>
          <p:spPr>
            <a:xfrm>
              <a:off x="5534736" y="1689815"/>
              <a:ext cx="240030" cy="645303"/>
            </a:xfrm>
            <a:prstGeom prst="chevron">
              <a:avLst>
                <a:gd name="adj" fmla="val 10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1FC442-BDEA-4539-ABAD-23D57E8879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35194" y="1801178"/>
              <a:ext cx="278926" cy="332942"/>
              <a:chOff x="4167682" y="2663362"/>
              <a:chExt cx="384095" cy="458477"/>
            </a:xfrm>
          </p:grpSpPr>
          <p:pic>
            <p:nvPicPr>
              <p:cNvPr id="97" name="Picture 96" descr="Image result for File icon">
                <a:extLst>
                  <a:ext uri="{FF2B5EF4-FFF2-40B4-BE49-F238E27FC236}">
                    <a16:creationId xmlns:a16="http://schemas.microsoft.com/office/drawing/2014/main" id="{9EB1EBCB-6D52-4FF1-B9DE-10897195ED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682" y="2663362"/>
                <a:ext cx="384095" cy="458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54ADE9AD-680D-4458-BE2C-326EBEAA7F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513" r="2066"/>
              <a:stretch/>
            </p:blipFill>
            <p:spPr>
              <a:xfrm>
                <a:off x="4208259" y="2803866"/>
                <a:ext cx="316486" cy="258429"/>
              </a:xfrm>
              <a:prstGeom prst="rect">
                <a:avLst/>
              </a:prstGeom>
            </p:spPr>
          </p:pic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F4C4A79-D3DA-41A7-8BF3-C2D48A70A1E3}"/>
                </a:ext>
              </a:extLst>
            </p:cNvPr>
            <p:cNvSpPr/>
            <p:nvPr/>
          </p:nvSpPr>
          <p:spPr>
            <a:xfrm>
              <a:off x="5110600" y="2116594"/>
              <a:ext cx="528114" cy="161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/>
                <a:t>ML model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360813-0BAE-4573-A71D-87BCF7315399}"/>
              </a:ext>
            </a:extLst>
          </p:cNvPr>
          <p:cNvGrpSpPr/>
          <p:nvPr/>
        </p:nvGrpSpPr>
        <p:grpSpPr>
          <a:xfrm>
            <a:off x="10339300" y="2411433"/>
            <a:ext cx="704152" cy="617671"/>
            <a:chOff x="7754475" y="1808574"/>
            <a:chExt cx="528114" cy="46325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E390430-D7FE-40B0-8D24-BF51123B19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54991" y="1808574"/>
              <a:ext cx="278926" cy="332942"/>
              <a:chOff x="4167682" y="2663362"/>
              <a:chExt cx="384095" cy="458477"/>
            </a:xfrm>
          </p:grpSpPr>
          <p:pic>
            <p:nvPicPr>
              <p:cNvPr id="100" name="Picture 99" descr="Image result for File icon">
                <a:extLst>
                  <a:ext uri="{FF2B5EF4-FFF2-40B4-BE49-F238E27FC236}">
                    <a16:creationId xmlns:a16="http://schemas.microsoft.com/office/drawing/2014/main" id="{7BEBE3F8-2F12-49A6-B8EC-D47A1D2189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682" y="2663362"/>
                <a:ext cx="384095" cy="458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D1E742A-8265-41C7-A909-3967DB1690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513" r="2066"/>
              <a:stretch/>
            </p:blipFill>
            <p:spPr>
              <a:xfrm>
                <a:off x="4208259" y="2803866"/>
                <a:ext cx="316486" cy="258429"/>
              </a:xfrm>
              <a:prstGeom prst="rect">
                <a:avLst/>
              </a:prstGeom>
            </p:spPr>
          </p:pic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2AAEFED-2537-4886-AC52-8A04461A2E87}"/>
                </a:ext>
              </a:extLst>
            </p:cNvPr>
            <p:cNvSpPr/>
            <p:nvPr/>
          </p:nvSpPr>
          <p:spPr>
            <a:xfrm>
              <a:off x="7754475" y="2110244"/>
              <a:ext cx="528114" cy="161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/>
                <a:t>ML model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7727E1-AA51-4A3C-B364-E8B6294CF593}"/>
              </a:ext>
            </a:extLst>
          </p:cNvPr>
          <p:cNvGrpSpPr/>
          <p:nvPr/>
        </p:nvGrpSpPr>
        <p:grpSpPr>
          <a:xfrm>
            <a:off x="642542" y="4506381"/>
            <a:ext cx="6893151" cy="1890755"/>
            <a:chOff x="481906" y="3379784"/>
            <a:chExt cx="5169863" cy="1418066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AF5DC9A4-A6BE-4A25-B5A6-5814B37091F2}"/>
                </a:ext>
              </a:extLst>
            </p:cNvPr>
            <p:cNvSpPr/>
            <p:nvPr/>
          </p:nvSpPr>
          <p:spPr>
            <a:xfrm rot="5400000">
              <a:off x="2967729" y="893962"/>
              <a:ext cx="198217" cy="5169862"/>
            </a:xfrm>
            <a:prstGeom prst="rightBrace">
              <a:avLst/>
            </a:prstGeom>
            <a:ln>
              <a:solidFill>
                <a:srgbClr val="09538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133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D07BBC-775F-414B-A9A9-75847AE5F588}"/>
                </a:ext>
              </a:extLst>
            </p:cNvPr>
            <p:cNvSpPr/>
            <p:nvPr/>
          </p:nvSpPr>
          <p:spPr>
            <a:xfrm>
              <a:off x="481906" y="3621524"/>
              <a:ext cx="5169863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200" dirty="0"/>
            </a:p>
          </p:txBody>
        </p:sp>
        <p:pic>
          <p:nvPicPr>
            <p:cNvPr id="1030" name="Picture 6" descr="Image result for person icons">
              <a:extLst>
                <a:ext uri="{FF2B5EF4-FFF2-40B4-BE49-F238E27FC236}">
                  <a16:creationId xmlns:a16="http://schemas.microsoft.com/office/drawing/2014/main" id="{B60E58F3-C7AD-4961-BE4D-E18CD3985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244" y="3950442"/>
              <a:ext cx="357066" cy="459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9FA6C0-A8FA-4722-8208-E8F363236DD9}"/>
                </a:ext>
              </a:extLst>
            </p:cNvPr>
            <p:cNvSpPr/>
            <p:nvPr/>
          </p:nvSpPr>
          <p:spPr>
            <a:xfrm>
              <a:off x="2536757" y="4543934"/>
              <a:ext cx="116440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Model creation</a:t>
              </a:r>
            </a:p>
          </p:txBody>
        </p:sp>
        <p:pic>
          <p:nvPicPr>
            <p:cNvPr id="1032" name="Picture 8" descr="https://github.com/dotnet/machinelearning-samples/raw/master/images/app-type-getting-started-term-cursor.png">
              <a:extLst>
                <a:ext uri="{FF2B5EF4-FFF2-40B4-BE49-F238E27FC236}">
                  <a16:creationId xmlns:a16="http://schemas.microsoft.com/office/drawing/2014/main" id="{7C2F3B87-52D2-4CE0-91DB-C8BC55C38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143" y="4002355"/>
              <a:ext cx="254739" cy="15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71948D-B7B7-4C4B-A57C-794A4FB889D3}"/>
                </a:ext>
              </a:extLst>
            </p:cNvPr>
            <p:cNvSpPr/>
            <p:nvPr/>
          </p:nvSpPr>
          <p:spPr>
            <a:xfrm>
              <a:off x="3643882" y="4037397"/>
              <a:ext cx="1221052" cy="3155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67" dirty="0"/>
                <a:t>App/tools for training </a:t>
              </a:r>
            </a:p>
            <a:p>
              <a:r>
                <a:rPr lang="en-US" sz="1067" dirty="0"/>
                <a:t>the ML model</a:t>
              </a:r>
            </a:p>
          </p:txBody>
        </p:sp>
        <p:pic>
          <p:nvPicPr>
            <p:cNvPr id="106" name="Picture 2" descr="Image result for Visual Studio 2019 logo">
              <a:extLst>
                <a:ext uri="{FF2B5EF4-FFF2-40B4-BE49-F238E27FC236}">
                  <a16:creationId xmlns:a16="http://schemas.microsoft.com/office/drawing/2014/main" id="{62A1CB16-DA06-4417-BF69-D4D6726D2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5711" y="4201392"/>
              <a:ext cx="218035" cy="21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Title 1">
            <a:extLst>
              <a:ext uri="{FF2B5EF4-FFF2-40B4-BE49-F238E27FC236}">
                <a16:creationId xmlns:a16="http://schemas.microsoft.com/office/drawing/2014/main" id="{F0064FE4-CA63-4EC5-AAA2-D0ACAC602CA8}"/>
              </a:ext>
            </a:extLst>
          </p:cNvPr>
          <p:cNvSpPr txBox="1">
            <a:spLocks/>
          </p:cNvSpPr>
          <p:nvPr/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800" spc="-100" dirty="0">
                <a:ln w="3175">
                  <a:noFill/>
                </a:ln>
                <a:solidFill>
                  <a:schemeClr val="accent1"/>
                </a:solidFill>
                <a:ea typeface="+mn-ea"/>
                <a:cs typeface="Segoe UI" pitchFamily="34" charset="0"/>
              </a:rPr>
              <a:t>Machine Learning Workflow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B73ACB-EE91-4AAF-B2D0-8F1B4B19E6D3}"/>
              </a:ext>
            </a:extLst>
          </p:cNvPr>
          <p:cNvGrpSpPr/>
          <p:nvPr/>
        </p:nvGrpSpPr>
        <p:grpSpPr>
          <a:xfrm>
            <a:off x="3009368" y="2253087"/>
            <a:ext cx="1126601" cy="860404"/>
            <a:chOff x="2257025" y="1689815"/>
            <a:chExt cx="844951" cy="64530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803507-DC00-4F24-A339-12F4D3622997}"/>
                </a:ext>
              </a:extLst>
            </p:cNvPr>
            <p:cNvGrpSpPr/>
            <p:nvPr/>
          </p:nvGrpSpPr>
          <p:grpSpPr>
            <a:xfrm>
              <a:off x="2257025" y="1689815"/>
              <a:ext cx="844951" cy="645303"/>
              <a:chOff x="2257025" y="1689815"/>
              <a:chExt cx="844951" cy="645303"/>
            </a:xfrm>
          </p:grpSpPr>
          <p:sp>
            <p:nvSpPr>
              <p:cNvPr id="5" name="Arrow: Chevron 4">
                <a:extLst>
                  <a:ext uri="{FF2B5EF4-FFF2-40B4-BE49-F238E27FC236}">
                    <a16:creationId xmlns:a16="http://schemas.microsoft.com/office/drawing/2014/main" id="{484EBCA2-4025-43C2-B34C-B45A073EFE69}"/>
                  </a:ext>
                </a:extLst>
              </p:cNvPr>
              <p:cNvSpPr/>
              <p:nvPr/>
            </p:nvSpPr>
            <p:spPr>
              <a:xfrm>
                <a:off x="2861946" y="1689815"/>
                <a:ext cx="240030" cy="645303"/>
              </a:xfrm>
              <a:prstGeom prst="chevron">
                <a:avLst>
                  <a:gd name="adj" fmla="val 100000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6B3A04F-CC6B-4DE7-84B7-081694A8EF77}"/>
                  </a:ext>
                </a:extLst>
              </p:cNvPr>
              <p:cNvSpPr/>
              <p:nvPr/>
            </p:nvSpPr>
            <p:spPr>
              <a:xfrm>
                <a:off x="2257025" y="2038432"/>
                <a:ext cx="807677" cy="161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/>
                  <a:t>Datasets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69F5AB-391F-4A8F-AC24-619C1F05F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57171" y="1799506"/>
              <a:ext cx="207384" cy="248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110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098762"/>
          </a:xfrm>
        </p:spPr>
        <p:txBody>
          <a:bodyPr/>
          <a:lstStyle/>
          <a:p>
            <a:r>
              <a:rPr lang="en-US" sz="6600" dirty="0"/>
              <a:t>Model Builder and ML.NET CLI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110D5C5-A736-4561-A8B4-ACDFC94DE429}"/>
              </a:ext>
            </a:extLst>
          </p:cNvPr>
          <p:cNvSpPr txBox="1">
            <a:spLocks/>
          </p:cNvSpPr>
          <p:nvPr/>
        </p:nvSpPr>
        <p:spPr>
          <a:xfrm>
            <a:off x="682994" y="3189158"/>
            <a:ext cx="10515600" cy="828207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Easiest way to create an ML.NET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404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63873-59A6-491D-A9AC-EB0AC96E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33" dirty="0">
                <a:solidFill>
                  <a:schemeClr val="accent1"/>
                </a:solidFill>
              </a:rPr>
              <a:t>Three ways to use ML.NET…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760BE-2F50-462A-8E08-AF89DC93E2CA}"/>
              </a:ext>
            </a:extLst>
          </p:cNvPr>
          <p:cNvSpPr/>
          <p:nvPr/>
        </p:nvSpPr>
        <p:spPr>
          <a:xfrm>
            <a:off x="1219200" y="4109404"/>
            <a:ext cx="2032000" cy="122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chemeClr val="tx2"/>
                </a:solidFill>
              </a:rPr>
              <a:t>ML.NET </a:t>
            </a:r>
          </a:p>
          <a:p>
            <a:pPr algn="ctr"/>
            <a:r>
              <a:rPr lang="en-US" sz="2667" b="1" dirty="0">
                <a:solidFill>
                  <a:schemeClr val="tx2"/>
                </a:solidFill>
              </a:rPr>
              <a:t>API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(Code)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DF0D24-F786-4A27-AD40-5D88F18690DF}"/>
              </a:ext>
            </a:extLst>
          </p:cNvPr>
          <p:cNvSpPr/>
          <p:nvPr/>
        </p:nvSpPr>
        <p:spPr>
          <a:xfrm>
            <a:off x="4267200" y="4109404"/>
            <a:ext cx="3556000" cy="122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chemeClr val="tx2"/>
                </a:solidFill>
              </a:rPr>
              <a:t>ML.NET </a:t>
            </a:r>
          </a:p>
          <a:p>
            <a:pPr algn="ctr"/>
            <a:r>
              <a:rPr lang="en-US" sz="2667" b="1" dirty="0">
                <a:solidFill>
                  <a:schemeClr val="tx2"/>
                </a:solidFill>
              </a:rPr>
              <a:t>Model Builder 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(Visual Studio UI)</a:t>
            </a:r>
            <a:endParaRPr lang="en-US" sz="2667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C362B-ABD7-45DE-A045-3176C5CAEEA1}"/>
              </a:ext>
            </a:extLst>
          </p:cNvPr>
          <p:cNvSpPr/>
          <p:nvPr/>
        </p:nvSpPr>
        <p:spPr>
          <a:xfrm>
            <a:off x="8249194" y="4112032"/>
            <a:ext cx="2795452" cy="1467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>
                <a:solidFill>
                  <a:schemeClr val="tx2"/>
                </a:solidFill>
              </a:rPr>
              <a:t>ML.NET </a:t>
            </a:r>
          </a:p>
          <a:p>
            <a:pPr algn="ctr"/>
            <a:r>
              <a:rPr lang="en-US" sz="2667" b="1" dirty="0">
                <a:solidFill>
                  <a:schemeClr val="tx2"/>
                </a:solidFill>
              </a:rPr>
              <a:t>CLI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(Command-Line Interface)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E5A070-50DC-4491-802A-5FE7AA2AC580}"/>
              </a:ext>
            </a:extLst>
          </p:cNvPr>
          <p:cNvSpPr/>
          <p:nvPr/>
        </p:nvSpPr>
        <p:spPr>
          <a:xfrm>
            <a:off x="1387365" y="2307901"/>
            <a:ext cx="1625600" cy="16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C#</a:t>
            </a:r>
            <a:endParaRPr lang="en-US" sz="2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FB88A-0C86-471E-9B3E-52229EB92E38}"/>
              </a:ext>
            </a:extLst>
          </p:cNvPr>
          <p:cNvSpPr/>
          <p:nvPr/>
        </p:nvSpPr>
        <p:spPr>
          <a:xfrm>
            <a:off x="8737600" y="2514601"/>
            <a:ext cx="1800427" cy="1319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/>
              <a:t>&gt;_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B14AFB-8E2E-4EA5-851E-181D0553D7EB}"/>
              </a:ext>
            </a:extLst>
          </p:cNvPr>
          <p:cNvGrpSpPr/>
          <p:nvPr/>
        </p:nvGrpSpPr>
        <p:grpSpPr>
          <a:xfrm>
            <a:off x="5144987" y="2307901"/>
            <a:ext cx="1800427" cy="1800427"/>
            <a:chOff x="2341077" y="3617427"/>
            <a:chExt cx="1087923" cy="1087923"/>
          </a:xfrm>
        </p:grpSpPr>
        <p:pic>
          <p:nvPicPr>
            <p:cNvPr id="27" name="Graphic 26" descr="Monitor">
              <a:extLst>
                <a:ext uri="{FF2B5EF4-FFF2-40B4-BE49-F238E27FC236}">
                  <a16:creationId xmlns:a16="http://schemas.microsoft.com/office/drawing/2014/main" id="{E046EF56-F0BB-4B88-B358-30DA8A5D6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1077" y="3617427"/>
              <a:ext cx="1087923" cy="1087923"/>
            </a:xfrm>
            <a:prstGeom prst="rect">
              <a:avLst/>
            </a:prstGeom>
          </p:spPr>
        </p:pic>
        <p:pic>
          <p:nvPicPr>
            <p:cNvPr id="25" name="Graphic 24" descr="Checklist RTL">
              <a:extLst>
                <a:ext uri="{FF2B5EF4-FFF2-40B4-BE49-F238E27FC236}">
                  <a16:creationId xmlns:a16="http://schemas.microsoft.com/office/drawing/2014/main" id="{77085FC5-8C4D-46FC-BF85-0DC36ECA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85860" y="3867149"/>
              <a:ext cx="458589" cy="458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22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8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967252-3903-46AA-97E1-2F241CB91C8B}"/>
              </a:ext>
            </a:extLst>
          </p:cNvPr>
          <p:cNvSpPr txBox="1"/>
          <p:nvPr/>
        </p:nvSpPr>
        <p:spPr>
          <a:xfrm>
            <a:off x="78378" y="2446705"/>
            <a:ext cx="772953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6031DF"/>
                </a:solidFill>
              </a:rPr>
              <a:t>Which algorithm is best for my scenario?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AB16A-F1E1-284E-8DA3-709212447454}"/>
              </a:ext>
            </a:extLst>
          </p:cNvPr>
          <p:cNvSpPr txBox="1"/>
          <p:nvPr/>
        </p:nvSpPr>
        <p:spPr>
          <a:xfrm>
            <a:off x="78378" y="-64521"/>
            <a:ext cx="717232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6031DF"/>
                </a:solidFill>
              </a:rPr>
              <a:t>Which transformations are best for my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90BA7-D1F2-A046-9DBC-C3D4CC5D8DC5}"/>
              </a:ext>
            </a:extLst>
          </p:cNvPr>
          <p:cNvSpPr txBox="1"/>
          <p:nvPr/>
        </p:nvSpPr>
        <p:spPr>
          <a:xfrm>
            <a:off x="78378" y="4937379"/>
            <a:ext cx="549761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6031DF"/>
                </a:solidFill>
              </a:rPr>
              <a:t>What are the right options for my algorithm?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543279-FF09-744C-8C95-FD184E23F488}"/>
              </a:ext>
            </a:extLst>
          </p:cNvPr>
          <p:cNvSpPr/>
          <p:nvPr/>
        </p:nvSpPr>
        <p:spPr>
          <a:xfrm>
            <a:off x="284275" y="5368380"/>
            <a:ext cx="508582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options =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LbfgsLogisticRegressionBinaryTrainer.Options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LabelColumnName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"Label"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FeatureColumnName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"Features"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MaximumNumberOfIterations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100,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OptimizationTolerance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1e-8f,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L2Regularization = 0.01f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F8CBA50-5745-4579-BC56-0A118B8A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43" y="366480"/>
            <a:ext cx="4079309" cy="2109348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985636-735F-49FC-8658-6C3D5198C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42" y="2906829"/>
            <a:ext cx="4079309" cy="20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8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5C9A0C-E902-48CC-AE7B-852533C63939}"/>
              </a:ext>
            </a:extLst>
          </p:cNvPr>
          <p:cNvSpPr txBox="1">
            <a:spLocks/>
          </p:cNvSpPr>
          <p:nvPr/>
        </p:nvSpPr>
        <p:spPr>
          <a:xfrm>
            <a:off x="609600" y="275167"/>
            <a:ext cx="10972800" cy="1210664"/>
          </a:xfrm>
          <a:prstGeom prst="rect">
            <a:avLst/>
          </a:prstGeom>
        </p:spPr>
        <p:txBody>
          <a:bodyPr vert="horz" lIns="121920" tIns="60960" rIns="121920" bIns="6096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933" b="0" dirty="0">
                <a:solidFill>
                  <a:schemeClr val="accent1"/>
                </a:solidFill>
              </a:rPr>
              <a:t>ML.NET </a:t>
            </a:r>
            <a:r>
              <a:rPr lang="en-US" sz="6933" dirty="0">
                <a:solidFill>
                  <a:schemeClr val="accent1"/>
                </a:solidFill>
              </a:rPr>
              <a:t>Model Builder</a:t>
            </a:r>
          </a:p>
          <a:p>
            <a:pPr algn="ctr"/>
            <a:r>
              <a:rPr lang="en-US" sz="5333" b="0" dirty="0">
                <a:solidFill>
                  <a:schemeClr val="tx2"/>
                </a:solidFill>
              </a:rPr>
              <a:t>Approachable machine learning in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8A299-F5E4-443C-8B5B-EF3835DA7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603331"/>
            <a:ext cx="4130565" cy="4520403"/>
          </a:xfrm>
        </p:spPr>
        <p:txBody>
          <a:bodyPr>
            <a:norm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A simple UI to easily build custom ML models with Automated ML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Load from files and databases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Generate code for training and consumption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Run everything local</a:t>
            </a:r>
          </a:p>
          <a:p>
            <a:endParaRPr lang="en-US" sz="2133" dirty="0"/>
          </a:p>
          <a:p>
            <a:r>
              <a:rPr lang="en-US" sz="2133" dirty="0"/>
              <a:t>Download VS </a:t>
            </a:r>
            <a:r>
              <a:rPr lang="en-US" sz="2133" dirty="0" err="1"/>
              <a:t>vsix</a:t>
            </a:r>
            <a:r>
              <a:rPr lang="en-US" sz="2133" dirty="0"/>
              <a:t>:</a:t>
            </a:r>
          </a:p>
          <a:p>
            <a:r>
              <a:rPr lang="en-US" sz="2133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http://aka.ms/mlnetmodelbuilder</a:t>
            </a:r>
            <a:endParaRPr lang="en-US" sz="2133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0A2AF-FF39-4A43-84A4-80F0C508D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055" y="1603331"/>
            <a:ext cx="6865419" cy="45204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96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B15C1-D493-434A-B78A-BDE1ED3D7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1612607"/>
            <a:ext cx="5407572" cy="4690533"/>
          </a:xfrm>
        </p:spPr>
        <p:txBody>
          <a:bodyPr>
            <a:norm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Use the CLI to easily build custom ML models with Automated ML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Cross platform (Windows, Linux, MacOS)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/>
              <a:t>Generate code for training &amp; 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F4009-0C71-407B-BEED-1F1404B0A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286" y="1885689"/>
            <a:ext cx="4019940" cy="165496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3926B-BF8E-41C3-AD99-8C1072A65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285" y="4027171"/>
            <a:ext cx="4093208" cy="180598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BCFF27-32DB-4FA9-B621-E2B89E28EB78}"/>
              </a:ext>
            </a:extLst>
          </p:cNvPr>
          <p:cNvSpPr/>
          <p:nvPr/>
        </p:nvSpPr>
        <p:spPr>
          <a:xfrm>
            <a:off x="6227381" y="1485831"/>
            <a:ext cx="239520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b="1" dirty="0">
                <a:solidFill>
                  <a:srgbClr val="D2D2D2">
                    <a:lumMod val="10000"/>
                  </a:srgbClr>
                </a:solidFill>
                <a:cs typeface="Segoe UI Light" panose="020B0502040204020203" pitchFamily="34" charset="0"/>
              </a:rPr>
              <a:t>macOS / Linux</a:t>
            </a:r>
            <a:r>
              <a:rPr lang="en-US" sz="1867" dirty="0">
                <a:solidFill>
                  <a:srgbClr val="D2D2D2">
                    <a:lumMod val="1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>
                <a:solidFill>
                  <a:srgbClr val="D2D2D2">
                    <a:lumMod val="1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(Bash)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58C521-D304-4A0A-A05D-A1DFDA07B17A}"/>
              </a:ext>
            </a:extLst>
          </p:cNvPr>
          <p:cNvSpPr/>
          <p:nvPr/>
        </p:nvSpPr>
        <p:spPr>
          <a:xfrm>
            <a:off x="6237851" y="3616801"/>
            <a:ext cx="327814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b="1" dirty="0">
                <a:solidFill>
                  <a:srgbClr val="D2D2D2">
                    <a:lumMod val="10000"/>
                  </a:srgbClr>
                </a:solidFill>
                <a:cs typeface="Segoe UI Light" panose="020B0502040204020203" pitchFamily="34" charset="0"/>
              </a:rPr>
              <a:t>Windows </a:t>
            </a:r>
            <a:r>
              <a:rPr lang="en-US" sz="1867" dirty="0">
                <a:solidFill>
                  <a:srgbClr val="D2D2D2">
                    <a:lumMod val="1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>
                <a:solidFill>
                  <a:srgbClr val="D2D2D2">
                    <a:lumMod val="1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(PowerShell and CMD)</a:t>
            </a:r>
            <a:endParaRPr lang="en-US" sz="1600" b="1" dirty="0">
              <a:solidFill>
                <a:srgbClr val="D2D2D2">
                  <a:lumMod val="10000"/>
                </a:srgbClr>
              </a:solidFill>
              <a:cs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30CF5C-0423-4EEE-9E30-4FF34D3BF978}"/>
              </a:ext>
            </a:extLst>
          </p:cNvPr>
          <p:cNvSpPr/>
          <p:nvPr/>
        </p:nvSpPr>
        <p:spPr>
          <a:xfrm>
            <a:off x="653095" y="5995365"/>
            <a:ext cx="9821399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sz="1200" dirty="0">
                <a:solidFill>
                  <a:prstClr val="white"/>
                </a:solidFill>
                <a:latin typeface="Consolas" panose="020B0609020204030204" pitchFamily="49" charset="0"/>
              </a:rPr>
              <a:t>&gt; </a:t>
            </a:r>
            <a:r>
              <a:rPr lang="en-US" sz="1200" b="1" dirty="0">
                <a:solidFill>
                  <a:prstClr val="white"/>
                </a:solidFill>
                <a:latin typeface="Consolas" panose="020B0609020204030204" pitchFamily="49" charset="0"/>
              </a:rPr>
              <a:t>mlnet</a:t>
            </a:r>
            <a:r>
              <a:rPr lang="en-US" sz="1200" dirty="0">
                <a:solidFill>
                  <a:prstClr val="white"/>
                </a:solidFill>
                <a:latin typeface="Consolas" panose="020B0609020204030204" pitchFamily="49" charset="0"/>
              </a:rPr>
              <a:t> auto-train --ml-task binary-classification --dataset "customer-</a:t>
            </a:r>
            <a:r>
              <a:rPr lang="en-US" sz="1200" dirty="0" err="1">
                <a:solidFill>
                  <a:prstClr val="white"/>
                </a:solidFill>
                <a:latin typeface="Consolas" panose="020B0609020204030204" pitchFamily="49" charset="0"/>
              </a:rPr>
              <a:t>reviews.tsv</a:t>
            </a:r>
            <a:r>
              <a:rPr lang="en-US" sz="1200" dirty="0">
                <a:solidFill>
                  <a:prstClr val="white"/>
                </a:solidFill>
                <a:latin typeface="Consolas" panose="020B0609020204030204" pitchFamily="49" charset="0"/>
              </a:rPr>
              <a:t>" --label-column-name Sentiment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4164F9-5169-41BD-A77C-1CBA5ABC22D7}"/>
              </a:ext>
            </a:extLst>
          </p:cNvPr>
          <p:cNvSpPr txBox="1">
            <a:spLocks/>
          </p:cNvSpPr>
          <p:nvPr/>
        </p:nvSpPr>
        <p:spPr>
          <a:xfrm>
            <a:off x="609600" y="275167"/>
            <a:ext cx="10972800" cy="1210664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333" b="0" dirty="0">
                <a:solidFill>
                  <a:schemeClr val="accent1"/>
                </a:solidFill>
              </a:rPr>
              <a:t>ML.NET </a:t>
            </a:r>
            <a:r>
              <a:rPr lang="en-US" sz="5333" dirty="0">
                <a:solidFill>
                  <a:schemeClr val="accent1"/>
                </a:solidFill>
              </a:rPr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1451685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098762"/>
          </a:xfrm>
        </p:spPr>
        <p:txBody>
          <a:bodyPr/>
          <a:lstStyle/>
          <a:p>
            <a:r>
              <a:rPr lang="en-US" sz="6600" dirty="0"/>
              <a:t>Deep Learning in ML.NET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110D5C5-A736-4561-A8B4-ACDFC94DE429}"/>
              </a:ext>
            </a:extLst>
          </p:cNvPr>
          <p:cNvSpPr txBox="1">
            <a:spLocks/>
          </p:cNvSpPr>
          <p:nvPr/>
        </p:nvSpPr>
        <p:spPr>
          <a:xfrm>
            <a:off x="682994" y="3189158"/>
            <a:ext cx="10515600" cy="828207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1792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021E3C-62A2-4096-A555-47B632240B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9052" y="260293"/>
            <a:ext cx="11260137" cy="871538"/>
          </a:xfrm>
        </p:spPr>
        <p:txBody>
          <a:bodyPr>
            <a:noAutofit/>
          </a:bodyPr>
          <a:lstStyle/>
          <a:p>
            <a:pPr defTabSz="457200">
              <a:defRPr/>
            </a:pPr>
            <a:r>
              <a:rPr lang="en-US" sz="4800" spc="-100" dirty="0">
                <a:ln w="3175">
                  <a:noFill/>
                </a:ln>
                <a:solidFill>
                  <a:srgbClr val="511C74"/>
                </a:solidFill>
                <a:latin typeface="Segoe UI Light"/>
                <a:ea typeface="+mn-ea"/>
                <a:cs typeface="Segoe UI" pitchFamily="34" charset="0"/>
              </a:rPr>
              <a:t>Use Deep Learning models with ML.NET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59A3C-837B-49FD-8BD2-BEC17F7D358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9441" y="1603801"/>
            <a:ext cx="10972800" cy="1597025"/>
          </a:xfrm>
        </p:spPr>
        <p:txBody>
          <a:bodyPr>
            <a:normAutofit/>
          </a:bodyPr>
          <a:lstStyle/>
          <a:p>
            <a:r>
              <a:rPr lang="en-US" sz="2667" dirty="0"/>
              <a:t>Add intelligence based on DNN-based models to your .NET apps</a:t>
            </a:r>
          </a:p>
          <a:p>
            <a:r>
              <a:rPr lang="en-US" sz="2667" dirty="0"/>
              <a:t>Enables </a:t>
            </a:r>
            <a:r>
              <a:rPr lang="en-US" sz="2667" b="1" dirty="0">
                <a:solidFill>
                  <a:schemeClr val="accent1"/>
                </a:solidFill>
              </a:rPr>
              <a:t>computer vision</a:t>
            </a:r>
            <a:r>
              <a:rPr lang="en-US" sz="2667" dirty="0">
                <a:solidFill>
                  <a:schemeClr val="accent1"/>
                </a:solidFill>
              </a:rPr>
              <a:t> </a:t>
            </a:r>
            <a:r>
              <a:rPr lang="en-US" sz="2667" dirty="0"/>
              <a:t>and many more Deep Learning domains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786084-D100-474C-B41D-C87CF5048641}"/>
              </a:ext>
            </a:extLst>
          </p:cNvPr>
          <p:cNvGrpSpPr>
            <a:grpSpLocks noChangeAspect="1"/>
          </p:cNvGrpSpPr>
          <p:nvPr/>
        </p:nvGrpSpPr>
        <p:grpSpPr>
          <a:xfrm>
            <a:off x="2893623" y="3264911"/>
            <a:ext cx="7346708" cy="3396339"/>
            <a:chOff x="1929374" y="2414752"/>
            <a:chExt cx="6210608" cy="28711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B0E827-3D7A-42B1-9010-2FAE04D73C21}"/>
                </a:ext>
              </a:extLst>
            </p:cNvPr>
            <p:cNvSpPr txBox="1"/>
            <p:nvPr/>
          </p:nvSpPr>
          <p:spPr>
            <a:xfrm>
              <a:off x="1929374" y="3184160"/>
              <a:ext cx="416862" cy="2774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defRPr/>
              </a:pPr>
              <a:r>
                <a:rPr lang="en-US" sz="2133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Calibri"/>
                  <a:cs typeface="Segoe UI" panose="020B0502040204020203" pitchFamily="34" charset="0"/>
                </a:rPr>
                <a:t>Dog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D62D05-4FBB-4C9E-837C-B9455FDB7A15}"/>
                </a:ext>
              </a:extLst>
            </p:cNvPr>
            <p:cNvSpPr txBox="1"/>
            <p:nvPr/>
          </p:nvSpPr>
          <p:spPr>
            <a:xfrm>
              <a:off x="1929374" y="4446680"/>
              <a:ext cx="998853" cy="2774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defRPr/>
              </a:pPr>
              <a:r>
                <a:rPr lang="en-US" sz="2133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Calibri"/>
                  <a:cs typeface="Segoe UI" panose="020B0502040204020203" pitchFamily="34" charset="0"/>
                </a:rPr>
                <a:t>Not a dog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8D6B80-1EFB-4DB2-BEF7-D0E47BA570AB}"/>
                </a:ext>
              </a:extLst>
            </p:cNvPr>
            <p:cNvSpPr/>
            <p:nvPr/>
          </p:nvSpPr>
          <p:spPr bwMode="auto">
            <a:xfrm>
              <a:off x="3200400" y="2860677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B29AC13-E801-4EF3-8F33-3046826DCBD3}"/>
                </a:ext>
              </a:extLst>
            </p:cNvPr>
            <p:cNvSpPr/>
            <p:nvPr/>
          </p:nvSpPr>
          <p:spPr bwMode="auto">
            <a:xfrm>
              <a:off x="3768604" y="2860677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CA2675-BD97-4677-9C78-1D964822C20D}"/>
                </a:ext>
              </a:extLst>
            </p:cNvPr>
            <p:cNvSpPr/>
            <p:nvPr/>
          </p:nvSpPr>
          <p:spPr bwMode="auto">
            <a:xfrm>
              <a:off x="4336808" y="2860677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A94AF6-2F66-4533-900C-3DCAA01ACC08}"/>
                </a:ext>
              </a:extLst>
            </p:cNvPr>
            <p:cNvSpPr/>
            <p:nvPr/>
          </p:nvSpPr>
          <p:spPr bwMode="auto">
            <a:xfrm>
              <a:off x="4905012" y="2860677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722EE9-BF0A-49C8-917B-291567D50898}"/>
                </a:ext>
              </a:extLst>
            </p:cNvPr>
            <p:cNvSpPr/>
            <p:nvPr/>
          </p:nvSpPr>
          <p:spPr bwMode="auto">
            <a:xfrm>
              <a:off x="5473216" y="2860677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0963019-AE00-495B-B8DE-76F609CD9C6C}"/>
                </a:ext>
              </a:extLst>
            </p:cNvPr>
            <p:cNvSpPr/>
            <p:nvPr/>
          </p:nvSpPr>
          <p:spPr bwMode="auto">
            <a:xfrm>
              <a:off x="6041420" y="2860677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E0303F-E09C-4B84-9FD4-1B6F2FEA58AE}"/>
                </a:ext>
              </a:extLst>
            </p:cNvPr>
            <p:cNvSpPr/>
            <p:nvPr/>
          </p:nvSpPr>
          <p:spPr bwMode="auto">
            <a:xfrm>
              <a:off x="6609624" y="2860677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F332A-AC2C-4559-806D-35ADDD6E96F3}"/>
                </a:ext>
              </a:extLst>
            </p:cNvPr>
            <p:cNvSpPr/>
            <p:nvPr/>
          </p:nvSpPr>
          <p:spPr bwMode="auto">
            <a:xfrm>
              <a:off x="7177825" y="2860677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FDA733-2F5B-412E-A8D5-F40AD5555210}"/>
                </a:ext>
              </a:extLst>
            </p:cNvPr>
            <p:cNvSpPr/>
            <p:nvPr/>
          </p:nvSpPr>
          <p:spPr bwMode="auto">
            <a:xfrm>
              <a:off x="3200400" y="3760941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6ED3E6-610C-4D23-B083-425AAA033A5E}"/>
                </a:ext>
              </a:extLst>
            </p:cNvPr>
            <p:cNvSpPr/>
            <p:nvPr/>
          </p:nvSpPr>
          <p:spPr bwMode="auto">
            <a:xfrm>
              <a:off x="4194756" y="3760941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C78BDF-4036-41E1-B615-3DCE0C221C6D}"/>
                </a:ext>
              </a:extLst>
            </p:cNvPr>
            <p:cNvSpPr/>
            <p:nvPr/>
          </p:nvSpPr>
          <p:spPr bwMode="auto">
            <a:xfrm>
              <a:off x="5189112" y="3760941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F182C2-09E0-4008-9F7C-B6754B15D278}"/>
                </a:ext>
              </a:extLst>
            </p:cNvPr>
            <p:cNvSpPr/>
            <p:nvPr/>
          </p:nvSpPr>
          <p:spPr bwMode="auto">
            <a:xfrm>
              <a:off x="6183468" y="3760941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B05AA7-9466-4A16-91E5-9BA67A49BC87}"/>
                </a:ext>
              </a:extLst>
            </p:cNvPr>
            <p:cNvSpPr/>
            <p:nvPr/>
          </p:nvSpPr>
          <p:spPr bwMode="auto">
            <a:xfrm>
              <a:off x="7177825" y="3760941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1B013E-7F37-4304-81FC-EF0B9FD37763}"/>
                </a:ext>
              </a:extLst>
            </p:cNvPr>
            <p:cNvSpPr/>
            <p:nvPr/>
          </p:nvSpPr>
          <p:spPr bwMode="auto">
            <a:xfrm>
              <a:off x="3195773" y="4594776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0385424-4139-4340-BA29-2230EC5970A5}"/>
                </a:ext>
              </a:extLst>
            </p:cNvPr>
            <p:cNvSpPr/>
            <p:nvPr/>
          </p:nvSpPr>
          <p:spPr bwMode="auto">
            <a:xfrm>
              <a:off x="7173198" y="4594776"/>
              <a:ext cx="230545" cy="23035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432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57F8B85-2CFD-457A-92A9-85B9CEDF7E08}"/>
                </a:ext>
              </a:extLst>
            </p:cNvPr>
            <p:cNvCxnSpPr>
              <a:cxnSpLocks/>
              <a:stCxn id="8" idx="4"/>
              <a:endCxn id="16" idx="0"/>
            </p:cNvCxnSpPr>
            <p:nvPr/>
          </p:nvCxnSpPr>
          <p:spPr>
            <a:xfrm>
              <a:off x="3315673" y="3091032"/>
              <a:ext cx="0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D25ED1-9D6C-4E59-ABD0-7D496BAD8C73}"/>
                </a:ext>
              </a:extLst>
            </p:cNvPr>
            <p:cNvCxnSpPr>
              <a:cxnSpLocks/>
              <a:stCxn id="8" idx="4"/>
              <a:endCxn id="17" idx="0"/>
            </p:cNvCxnSpPr>
            <p:nvPr/>
          </p:nvCxnSpPr>
          <p:spPr>
            <a:xfrm>
              <a:off x="3315673" y="3091032"/>
              <a:ext cx="994356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BEC7CED-FA81-4CAF-B389-3F6E705AFE90}"/>
                </a:ext>
              </a:extLst>
            </p:cNvPr>
            <p:cNvCxnSpPr>
              <a:cxnSpLocks/>
              <a:stCxn id="8" idx="4"/>
              <a:endCxn id="18" idx="0"/>
            </p:cNvCxnSpPr>
            <p:nvPr/>
          </p:nvCxnSpPr>
          <p:spPr>
            <a:xfrm>
              <a:off x="3315673" y="3091032"/>
              <a:ext cx="1988712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2F7685-4E48-4D38-BDB5-071746221E9D}"/>
                </a:ext>
              </a:extLst>
            </p:cNvPr>
            <p:cNvCxnSpPr>
              <a:cxnSpLocks/>
              <a:stCxn id="8" idx="4"/>
              <a:endCxn id="19" idx="0"/>
            </p:cNvCxnSpPr>
            <p:nvPr/>
          </p:nvCxnSpPr>
          <p:spPr>
            <a:xfrm>
              <a:off x="3315673" y="3091032"/>
              <a:ext cx="2983068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C826F75-1532-4C21-ABC7-9BF596D39A06}"/>
                </a:ext>
              </a:extLst>
            </p:cNvPr>
            <p:cNvCxnSpPr>
              <a:cxnSpLocks/>
              <a:stCxn id="8" idx="4"/>
              <a:endCxn id="20" idx="0"/>
            </p:cNvCxnSpPr>
            <p:nvPr/>
          </p:nvCxnSpPr>
          <p:spPr>
            <a:xfrm>
              <a:off x="3315673" y="3091032"/>
              <a:ext cx="3977425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A3E2EB-B497-4E4D-972C-F47A0022B81E}"/>
                </a:ext>
              </a:extLst>
            </p:cNvPr>
            <p:cNvCxnSpPr>
              <a:cxnSpLocks/>
              <a:stCxn id="9" idx="4"/>
              <a:endCxn id="16" idx="0"/>
            </p:cNvCxnSpPr>
            <p:nvPr/>
          </p:nvCxnSpPr>
          <p:spPr>
            <a:xfrm flipH="1">
              <a:off x="3315673" y="3091032"/>
              <a:ext cx="568204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316B2DC-7A6B-4EAB-89E4-BD4A652DA152}"/>
                </a:ext>
              </a:extLst>
            </p:cNvPr>
            <p:cNvCxnSpPr>
              <a:cxnSpLocks/>
              <a:stCxn id="9" idx="4"/>
              <a:endCxn id="17" idx="0"/>
            </p:cNvCxnSpPr>
            <p:nvPr/>
          </p:nvCxnSpPr>
          <p:spPr>
            <a:xfrm>
              <a:off x="3883877" y="3091032"/>
              <a:ext cx="426152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E9A82C-E42E-4FE1-8F4E-CC49F7124F6B}"/>
                </a:ext>
              </a:extLst>
            </p:cNvPr>
            <p:cNvCxnSpPr>
              <a:cxnSpLocks/>
              <a:stCxn id="9" idx="4"/>
              <a:endCxn id="18" idx="0"/>
            </p:cNvCxnSpPr>
            <p:nvPr/>
          </p:nvCxnSpPr>
          <p:spPr>
            <a:xfrm>
              <a:off x="3883877" y="3091032"/>
              <a:ext cx="1420508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9D28611-C869-477D-9DDC-F1BDB972F56A}"/>
                </a:ext>
              </a:extLst>
            </p:cNvPr>
            <p:cNvCxnSpPr>
              <a:cxnSpLocks/>
              <a:stCxn id="9" idx="4"/>
              <a:endCxn id="19" idx="0"/>
            </p:cNvCxnSpPr>
            <p:nvPr/>
          </p:nvCxnSpPr>
          <p:spPr>
            <a:xfrm>
              <a:off x="3883877" y="3091032"/>
              <a:ext cx="2414864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D550789-D3C8-47C2-A458-7CDCBEBE2E55}"/>
                </a:ext>
              </a:extLst>
            </p:cNvPr>
            <p:cNvCxnSpPr>
              <a:cxnSpLocks/>
              <a:stCxn id="9" idx="4"/>
              <a:endCxn id="20" idx="0"/>
            </p:cNvCxnSpPr>
            <p:nvPr/>
          </p:nvCxnSpPr>
          <p:spPr>
            <a:xfrm>
              <a:off x="3883877" y="3091032"/>
              <a:ext cx="3409221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A431A1-C753-48DF-B3F2-78954BDA8281}"/>
                </a:ext>
              </a:extLst>
            </p:cNvPr>
            <p:cNvCxnSpPr>
              <a:cxnSpLocks/>
              <a:stCxn id="10" idx="4"/>
              <a:endCxn id="16" idx="0"/>
            </p:cNvCxnSpPr>
            <p:nvPr/>
          </p:nvCxnSpPr>
          <p:spPr>
            <a:xfrm flipH="1">
              <a:off x="3315673" y="3091032"/>
              <a:ext cx="1136408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DCD223A-D92F-4DB6-846E-BA6D79AC9A4F}"/>
                </a:ext>
              </a:extLst>
            </p:cNvPr>
            <p:cNvCxnSpPr>
              <a:cxnSpLocks/>
              <a:stCxn id="10" idx="4"/>
              <a:endCxn id="17" idx="0"/>
            </p:cNvCxnSpPr>
            <p:nvPr/>
          </p:nvCxnSpPr>
          <p:spPr>
            <a:xfrm flipH="1">
              <a:off x="4310029" y="3091032"/>
              <a:ext cx="142052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91E3CF9-8D54-4EC9-8EBF-C365776F6BE1}"/>
                </a:ext>
              </a:extLst>
            </p:cNvPr>
            <p:cNvCxnSpPr>
              <a:cxnSpLocks/>
              <a:stCxn id="10" idx="4"/>
              <a:endCxn id="18" idx="0"/>
            </p:cNvCxnSpPr>
            <p:nvPr/>
          </p:nvCxnSpPr>
          <p:spPr>
            <a:xfrm>
              <a:off x="4452081" y="3091032"/>
              <a:ext cx="852304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E8606A3-5849-455A-AC07-2F1128EC026E}"/>
                </a:ext>
              </a:extLst>
            </p:cNvPr>
            <p:cNvCxnSpPr>
              <a:cxnSpLocks/>
              <a:stCxn id="10" idx="4"/>
              <a:endCxn id="19" idx="0"/>
            </p:cNvCxnSpPr>
            <p:nvPr/>
          </p:nvCxnSpPr>
          <p:spPr>
            <a:xfrm>
              <a:off x="4452081" y="3091032"/>
              <a:ext cx="1846660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86CBCCA-B435-4C32-9BFB-101ECBE9E3EC}"/>
                </a:ext>
              </a:extLst>
            </p:cNvPr>
            <p:cNvCxnSpPr>
              <a:cxnSpLocks/>
              <a:stCxn id="10" idx="4"/>
              <a:endCxn id="20" idx="0"/>
            </p:cNvCxnSpPr>
            <p:nvPr/>
          </p:nvCxnSpPr>
          <p:spPr>
            <a:xfrm>
              <a:off x="4452081" y="3091032"/>
              <a:ext cx="2841017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C6C5B98-9C47-4A47-975C-3EAF5B8EBADE}"/>
                </a:ext>
              </a:extLst>
            </p:cNvPr>
            <p:cNvCxnSpPr>
              <a:cxnSpLocks/>
              <a:stCxn id="11" idx="4"/>
              <a:endCxn id="16" idx="0"/>
            </p:cNvCxnSpPr>
            <p:nvPr/>
          </p:nvCxnSpPr>
          <p:spPr>
            <a:xfrm flipH="1">
              <a:off x="3315673" y="3091032"/>
              <a:ext cx="1704612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E319FA-C261-43D8-9A19-ECE749CC47E4}"/>
                </a:ext>
              </a:extLst>
            </p:cNvPr>
            <p:cNvCxnSpPr>
              <a:cxnSpLocks/>
              <a:stCxn id="11" idx="4"/>
              <a:endCxn id="17" idx="0"/>
            </p:cNvCxnSpPr>
            <p:nvPr/>
          </p:nvCxnSpPr>
          <p:spPr>
            <a:xfrm flipH="1">
              <a:off x="4310029" y="3091032"/>
              <a:ext cx="710256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48DD83F-9663-41E3-A5F9-9F437A0AD9E3}"/>
                </a:ext>
              </a:extLst>
            </p:cNvPr>
            <p:cNvCxnSpPr>
              <a:cxnSpLocks/>
              <a:stCxn id="11" idx="4"/>
              <a:endCxn id="18" idx="0"/>
            </p:cNvCxnSpPr>
            <p:nvPr/>
          </p:nvCxnSpPr>
          <p:spPr>
            <a:xfrm>
              <a:off x="5020285" y="3091032"/>
              <a:ext cx="284100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C6A3A4D-2E9D-4624-B4A1-DB1E28D1ED12}"/>
                </a:ext>
              </a:extLst>
            </p:cNvPr>
            <p:cNvCxnSpPr>
              <a:cxnSpLocks/>
              <a:stCxn id="11" idx="4"/>
              <a:endCxn id="19" idx="0"/>
            </p:cNvCxnSpPr>
            <p:nvPr/>
          </p:nvCxnSpPr>
          <p:spPr>
            <a:xfrm>
              <a:off x="5020285" y="3091032"/>
              <a:ext cx="1278456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898F156-D1D7-4AFF-8FE6-1C6A2D6D7020}"/>
                </a:ext>
              </a:extLst>
            </p:cNvPr>
            <p:cNvCxnSpPr>
              <a:cxnSpLocks/>
              <a:stCxn id="11" idx="4"/>
              <a:endCxn id="20" idx="0"/>
            </p:cNvCxnSpPr>
            <p:nvPr/>
          </p:nvCxnSpPr>
          <p:spPr>
            <a:xfrm>
              <a:off x="5020285" y="3091032"/>
              <a:ext cx="2272813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CAAACE7-C913-4674-9209-46FCD2A82DC3}"/>
                </a:ext>
              </a:extLst>
            </p:cNvPr>
            <p:cNvCxnSpPr>
              <a:cxnSpLocks/>
              <a:stCxn id="12" idx="4"/>
              <a:endCxn id="16" idx="0"/>
            </p:cNvCxnSpPr>
            <p:nvPr/>
          </p:nvCxnSpPr>
          <p:spPr>
            <a:xfrm flipH="1">
              <a:off x="3315673" y="3091032"/>
              <a:ext cx="2272816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E1A0A9E-3F38-4FF2-B3C5-745FAD0AE56A}"/>
                </a:ext>
              </a:extLst>
            </p:cNvPr>
            <p:cNvCxnSpPr>
              <a:cxnSpLocks/>
              <a:stCxn id="12" idx="4"/>
              <a:endCxn id="17" idx="0"/>
            </p:cNvCxnSpPr>
            <p:nvPr/>
          </p:nvCxnSpPr>
          <p:spPr>
            <a:xfrm flipH="1">
              <a:off x="4310029" y="3091032"/>
              <a:ext cx="1278460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5FF91E0-B307-48DD-866A-4ADD13D17313}"/>
                </a:ext>
              </a:extLst>
            </p:cNvPr>
            <p:cNvCxnSpPr>
              <a:cxnSpLocks/>
              <a:stCxn id="12" idx="4"/>
              <a:endCxn id="18" idx="0"/>
            </p:cNvCxnSpPr>
            <p:nvPr/>
          </p:nvCxnSpPr>
          <p:spPr>
            <a:xfrm flipH="1">
              <a:off x="5304385" y="3091032"/>
              <a:ext cx="284104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8AF766B-ECD8-4F64-AF69-23E26C4AA2F9}"/>
                </a:ext>
              </a:extLst>
            </p:cNvPr>
            <p:cNvCxnSpPr>
              <a:cxnSpLocks/>
              <a:stCxn id="12" idx="4"/>
              <a:endCxn id="19" idx="0"/>
            </p:cNvCxnSpPr>
            <p:nvPr/>
          </p:nvCxnSpPr>
          <p:spPr>
            <a:xfrm>
              <a:off x="5588489" y="3091032"/>
              <a:ext cx="710252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12A9A3C-4462-477F-9008-CB02F5211077}"/>
                </a:ext>
              </a:extLst>
            </p:cNvPr>
            <p:cNvCxnSpPr>
              <a:cxnSpLocks/>
              <a:stCxn id="12" idx="4"/>
              <a:endCxn id="20" idx="0"/>
            </p:cNvCxnSpPr>
            <p:nvPr/>
          </p:nvCxnSpPr>
          <p:spPr>
            <a:xfrm>
              <a:off x="5588489" y="3091032"/>
              <a:ext cx="1704609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1E1E00A-87EE-4FCF-9107-79F1B94D61A2}"/>
                </a:ext>
              </a:extLst>
            </p:cNvPr>
            <p:cNvCxnSpPr>
              <a:cxnSpLocks/>
              <a:stCxn id="13" idx="4"/>
              <a:endCxn id="16" idx="0"/>
            </p:cNvCxnSpPr>
            <p:nvPr/>
          </p:nvCxnSpPr>
          <p:spPr>
            <a:xfrm flipH="1">
              <a:off x="3315673" y="3091032"/>
              <a:ext cx="2841020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B5AE9E-B6C0-4B57-9D47-5488C257375E}"/>
                </a:ext>
              </a:extLst>
            </p:cNvPr>
            <p:cNvCxnSpPr>
              <a:cxnSpLocks/>
              <a:stCxn id="13" idx="4"/>
              <a:endCxn id="17" idx="0"/>
            </p:cNvCxnSpPr>
            <p:nvPr/>
          </p:nvCxnSpPr>
          <p:spPr>
            <a:xfrm flipH="1">
              <a:off x="4310029" y="3091032"/>
              <a:ext cx="1846664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9CBD8A6-5299-4C38-9258-19DC3C5D58A6}"/>
                </a:ext>
              </a:extLst>
            </p:cNvPr>
            <p:cNvCxnSpPr>
              <a:cxnSpLocks/>
              <a:stCxn id="13" idx="4"/>
              <a:endCxn id="18" idx="0"/>
            </p:cNvCxnSpPr>
            <p:nvPr/>
          </p:nvCxnSpPr>
          <p:spPr>
            <a:xfrm flipH="1">
              <a:off x="5304385" y="3091032"/>
              <a:ext cx="852308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232C2D7-3F6F-4CDA-A170-5D3F863E1C35}"/>
                </a:ext>
              </a:extLst>
            </p:cNvPr>
            <p:cNvCxnSpPr>
              <a:cxnSpLocks/>
              <a:stCxn id="13" idx="4"/>
              <a:endCxn id="19" idx="0"/>
            </p:cNvCxnSpPr>
            <p:nvPr/>
          </p:nvCxnSpPr>
          <p:spPr>
            <a:xfrm>
              <a:off x="6156693" y="3091032"/>
              <a:ext cx="142048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9E9E19-4A33-44D0-886E-C19A474FB046}"/>
                </a:ext>
              </a:extLst>
            </p:cNvPr>
            <p:cNvCxnSpPr>
              <a:cxnSpLocks/>
              <a:stCxn id="13" idx="4"/>
              <a:endCxn id="20" idx="0"/>
            </p:cNvCxnSpPr>
            <p:nvPr/>
          </p:nvCxnSpPr>
          <p:spPr>
            <a:xfrm>
              <a:off x="6156693" y="3091032"/>
              <a:ext cx="1136405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01A6110-69CA-4E90-BD2C-B103D7DB7910}"/>
                </a:ext>
              </a:extLst>
            </p:cNvPr>
            <p:cNvCxnSpPr>
              <a:cxnSpLocks/>
              <a:stCxn id="14" idx="4"/>
              <a:endCxn id="16" idx="0"/>
            </p:cNvCxnSpPr>
            <p:nvPr/>
          </p:nvCxnSpPr>
          <p:spPr>
            <a:xfrm flipH="1">
              <a:off x="3315673" y="3091032"/>
              <a:ext cx="3409224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3590FB0-570D-4328-BAFC-F82761153267}"/>
                </a:ext>
              </a:extLst>
            </p:cNvPr>
            <p:cNvCxnSpPr>
              <a:cxnSpLocks/>
              <a:stCxn id="14" idx="4"/>
              <a:endCxn id="17" idx="0"/>
            </p:cNvCxnSpPr>
            <p:nvPr/>
          </p:nvCxnSpPr>
          <p:spPr>
            <a:xfrm flipH="1">
              <a:off x="4310029" y="3091032"/>
              <a:ext cx="2414868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CBCA27-E1D4-4248-A5AF-1DF8B46B93C2}"/>
                </a:ext>
              </a:extLst>
            </p:cNvPr>
            <p:cNvCxnSpPr>
              <a:cxnSpLocks/>
              <a:stCxn id="14" idx="4"/>
              <a:endCxn id="18" idx="0"/>
            </p:cNvCxnSpPr>
            <p:nvPr/>
          </p:nvCxnSpPr>
          <p:spPr>
            <a:xfrm flipH="1">
              <a:off x="5304385" y="3091032"/>
              <a:ext cx="1420512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B1163C8-8D15-4CDE-832D-B7391839BD59}"/>
                </a:ext>
              </a:extLst>
            </p:cNvPr>
            <p:cNvCxnSpPr>
              <a:cxnSpLocks/>
              <a:stCxn id="14" idx="4"/>
              <a:endCxn id="19" idx="0"/>
            </p:cNvCxnSpPr>
            <p:nvPr/>
          </p:nvCxnSpPr>
          <p:spPr>
            <a:xfrm flipH="1">
              <a:off x="6298741" y="3091032"/>
              <a:ext cx="426156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C56368-C6A3-4080-B24F-1B12CF47C68C}"/>
                </a:ext>
              </a:extLst>
            </p:cNvPr>
            <p:cNvCxnSpPr>
              <a:cxnSpLocks/>
              <a:stCxn id="14" idx="4"/>
              <a:endCxn id="20" idx="0"/>
            </p:cNvCxnSpPr>
            <p:nvPr/>
          </p:nvCxnSpPr>
          <p:spPr>
            <a:xfrm>
              <a:off x="6724897" y="3091032"/>
              <a:ext cx="568201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B862D7D-E45E-4F31-949E-9088A40EF01B}"/>
                </a:ext>
              </a:extLst>
            </p:cNvPr>
            <p:cNvCxnSpPr>
              <a:cxnSpLocks/>
              <a:stCxn id="15" idx="4"/>
              <a:endCxn id="16" idx="0"/>
            </p:cNvCxnSpPr>
            <p:nvPr/>
          </p:nvCxnSpPr>
          <p:spPr>
            <a:xfrm flipH="1">
              <a:off x="3315673" y="3091032"/>
              <a:ext cx="3977425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662D7BD-AF96-40A2-B6A7-4D68F78E8EB4}"/>
                </a:ext>
              </a:extLst>
            </p:cNvPr>
            <p:cNvCxnSpPr>
              <a:cxnSpLocks/>
              <a:stCxn id="15" idx="4"/>
              <a:endCxn id="17" idx="0"/>
            </p:cNvCxnSpPr>
            <p:nvPr/>
          </p:nvCxnSpPr>
          <p:spPr>
            <a:xfrm flipH="1">
              <a:off x="4310029" y="3091032"/>
              <a:ext cx="2983069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21F48C-7910-4E9E-A538-327F331521D7}"/>
                </a:ext>
              </a:extLst>
            </p:cNvPr>
            <p:cNvCxnSpPr>
              <a:cxnSpLocks/>
              <a:stCxn id="15" idx="4"/>
              <a:endCxn id="18" idx="0"/>
            </p:cNvCxnSpPr>
            <p:nvPr/>
          </p:nvCxnSpPr>
          <p:spPr>
            <a:xfrm flipH="1">
              <a:off x="5304385" y="3091032"/>
              <a:ext cx="1988713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E4FE137-71C4-4CBE-B36D-E9AEE93BA9E7}"/>
                </a:ext>
              </a:extLst>
            </p:cNvPr>
            <p:cNvCxnSpPr>
              <a:cxnSpLocks/>
              <a:stCxn id="15" idx="4"/>
              <a:endCxn id="19" idx="0"/>
            </p:cNvCxnSpPr>
            <p:nvPr/>
          </p:nvCxnSpPr>
          <p:spPr>
            <a:xfrm flipH="1">
              <a:off x="6298741" y="3091032"/>
              <a:ext cx="994357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86C54F2-8CF9-4565-9EBC-BAAF5DACE037}"/>
                </a:ext>
              </a:extLst>
            </p:cNvPr>
            <p:cNvCxnSpPr>
              <a:cxnSpLocks/>
              <a:stCxn id="15" idx="4"/>
              <a:endCxn id="20" idx="0"/>
            </p:cNvCxnSpPr>
            <p:nvPr/>
          </p:nvCxnSpPr>
          <p:spPr>
            <a:xfrm>
              <a:off x="7293098" y="3091032"/>
              <a:ext cx="0" cy="6699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EC5404-74C0-4409-AC0B-1B014979E3DF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 flipH="1">
              <a:off x="3311046" y="3991296"/>
              <a:ext cx="4627" cy="6034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162ABA2-A9C5-458C-BC7B-D76DF2D068C5}"/>
                </a:ext>
              </a:extLst>
            </p:cNvPr>
            <p:cNvCxnSpPr>
              <a:cxnSpLocks/>
              <a:stCxn id="16" idx="4"/>
              <a:endCxn id="22" idx="0"/>
            </p:cNvCxnSpPr>
            <p:nvPr/>
          </p:nvCxnSpPr>
          <p:spPr>
            <a:xfrm>
              <a:off x="3315673" y="3991296"/>
              <a:ext cx="3972798" cy="6034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6D1C217-67DE-4C18-AE62-605E07FE6F02}"/>
                </a:ext>
              </a:extLst>
            </p:cNvPr>
            <p:cNvCxnSpPr>
              <a:cxnSpLocks/>
              <a:stCxn id="17" idx="4"/>
              <a:endCxn id="21" idx="0"/>
            </p:cNvCxnSpPr>
            <p:nvPr/>
          </p:nvCxnSpPr>
          <p:spPr>
            <a:xfrm flipH="1">
              <a:off x="3311046" y="3991296"/>
              <a:ext cx="998983" cy="6034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A452208-553B-474C-A1DA-99F62CD76AE6}"/>
                </a:ext>
              </a:extLst>
            </p:cNvPr>
            <p:cNvCxnSpPr>
              <a:cxnSpLocks/>
              <a:stCxn id="17" idx="4"/>
              <a:endCxn id="22" idx="0"/>
            </p:cNvCxnSpPr>
            <p:nvPr/>
          </p:nvCxnSpPr>
          <p:spPr>
            <a:xfrm>
              <a:off x="4310029" y="3991296"/>
              <a:ext cx="2978442" cy="6034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31D7457-FC49-4DA5-B6D2-BA81A8B2113D}"/>
                </a:ext>
              </a:extLst>
            </p:cNvPr>
            <p:cNvCxnSpPr>
              <a:cxnSpLocks/>
              <a:stCxn id="18" idx="4"/>
              <a:endCxn id="21" idx="0"/>
            </p:cNvCxnSpPr>
            <p:nvPr/>
          </p:nvCxnSpPr>
          <p:spPr>
            <a:xfrm flipH="1">
              <a:off x="3311046" y="3991296"/>
              <a:ext cx="1993339" cy="6034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BA96B2B-E7E4-4995-A08F-411203B9CE8E}"/>
                </a:ext>
              </a:extLst>
            </p:cNvPr>
            <p:cNvCxnSpPr>
              <a:cxnSpLocks/>
              <a:stCxn id="18" idx="4"/>
              <a:endCxn id="22" idx="0"/>
            </p:cNvCxnSpPr>
            <p:nvPr/>
          </p:nvCxnSpPr>
          <p:spPr>
            <a:xfrm>
              <a:off x="5304385" y="3991296"/>
              <a:ext cx="1984086" cy="6034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F232B4F-6A54-40E4-BF54-83BD983649F6}"/>
                </a:ext>
              </a:extLst>
            </p:cNvPr>
            <p:cNvCxnSpPr>
              <a:cxnSpLocks/>
              <a:stCxn id="19" idx="4"/>
              <a:endCxn id="21" idx="0"/>
            </p:cNvCxnSpPr>
            <p:nvPr/>
          </p:nvCxnSpPr>
          <p:spPr>
            <a:xfrm flipH="1">
              <a:off x="3311046" y="3991296"/>
              <a:ext cx="2987695" cy="6034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F02C916-B0EE-45B2-A33D-3E2639F3674B}"/>
                </a:ext>
              </a:extLst>
            </p:cNvPr>
            <p:cNvCxnSpPr>
              <a:cxnSpLocks/>
              <a:stCxn id="19" idx="4"/>
              <a:endCxn id="22" idx="0"/>
            </p:cNvCxnSpPr>
            <p:nvPr/>
          </p:nvCxnSpPr>
          <p:spPr>
            <a:xfrm>
              <a:off x="6298741" y="3991296"/>
              <a:ext cx="989730" cy="6034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F8D1BE6-E413-4698-857E-3F1FD5260484}"/>
                </a:ext>
              </a:extLst>
            </p:cNvPr>
            <p:cNvCxnSpPr>
              <a:cxnSpLocks/>
              <a:stCxn id="20" idx="4"/>
              <a:endCxn id="21" idx="0"/>
            </p:cNvCxnSpPr>
            <p:nvPr/>
          </p:nvCxnSpPr>
          <p:spPr>
            <a:xfrm flipH="1">
              <a:off x="3311046" y="3991296"/>
              <a:ext cx="3982052" cy="6034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1DE2FBB-6041-41F5-BBD6-0BAF1E562D1F}"/>
                </a:ext>
              </a:extLst>
            </p:cNvPr>
            <p:cNvCxnSpPr>
              <a:cxnSpLocks/>
              <a:stCxn id="20" idx="4"/>
              <a:endCxn id="22" idx="0"/>
            </p:cNvCxnSpPr>
            <p:nvPr/>
          </p:nvCxnSpPr>
          <p:spPr>
            <a:xfrm flipH="1">
              <a:off x="7288471" y="3991296"/>
              <a:ext cx="4627" cy="6034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B521BE7-3F93-4709-AF42-F8D945DEA8E1}"/>
                </a:ext>
              </a:extLst>
            </p:cNvPr>
            <p:cNvSpPr txBox="1"/>
            <p:nvPr/>
          </p:nvSpPr>
          <p:spPr>
            <a:xfrm>
              <a:off x="4480816" y="2414752"/>
              <a:ext cx="1702653" cy="582754"/>
            </a:xfrm>
            <a:prstGeom prst="rect">
              <a:avLst/>
            </a:prstGeom>
            <a:noFill/>
          </p:spPr>
          <p:txBody>
            <a:bodyPr wrap="square" lIns="243840" tIns="195072" rIns="243840" bIns="195072" rtlCol="0">
              <a:spAutoFit/>
            </a:bodyPr>
            <a:lstStyle/>
            <a:p>
              <a:pPr defTabSz="1219170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2133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Calibri"/>
                </a:rPr>
                <a:t>Image (input)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BD4C74B-AB71-4287-8F15-EF8A409CFB6D}"/>
                </a:ext>
              </a:extLst>
            </p:cNvPr>
            <p:cNvSpPr txBox="1"/>
            <p:nvPr/>
          </p:nvSpPr>
          <p:spPr>
            <a:xfrm>
              <a:off x="2924892" y="4703125"/>
              <a:ext cx="917331" cy="582754"/>
            </a:xfrm>
            <a:prstGeom prst="rect">
              <a:avLst/>
            </a:prstGeom>
            <a:noFill/>
          </p:spPr>
          <p:txBody>
            <a:bodyPr wrap="square" lIns="243840" tIns="195072" rIns="243840" bIns="195072" rtlCol="0">
              <a:spAutoFit/>
            </a:bodyPr>
            <a:lstStyle/>
            <a:p>
              <a:pPr defTabSz="1219170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2133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Calibri"/>
                </a:rPr>
                <a:t>Dog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2845AA6-31E7-4FCA-A873-67ED2F188098}"/>
                </a:ext>
              </a:extLst>
            </p:cNvPr>
            <p:cNvSpPr txBox="1"/>
            <p:nvPr/>
          </p:nvSpPr>
          <p:spPr>
            <a:xfrm>
              <a:off x="6679570" y="4698786"/>
              <a:ext cx="1460412" cy="582754"/>
            </a:xfrm>
            <a:prstGeom prst="rect">
              <a:avLst/>
            </a:prstGeom>
            <a:noFill/>
          </p:spPr>
          <p:txBody>
            <a:bodyPr wrap="square" lIns="243840" tIns="195072" rIns="243840" bIns="195072" rtlCol="0">
              <a:spAutoFit/>
            </a:bodyPr>
            <a:lstStyle/>
            <a:p>
              <a:pPr defTabSz="1219170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2133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Calibri"/>
                </a:rPr>
                <a:t>Not a dog</a:t>
              </a:r>
            </a:p>
          </p:txBody>
        </p: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4D3A7D78-371E-4B60-898D-FBAEB85F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29" t="2335" r="40654" b="63185"/>
          <a:stretch>
            <a:fillRect/>
          </a:stretch>
        </p:blipFill>
        <p:spPr>
          <a:xfrm>
            <a:off x="1573721" y="3751767"/>
            <a:ext cx="1110307" cy="1110307"/>
          </a:xfrm>
          <a:custGeom>
            <a:avLst/>
            <a:gdLst>
              <a:gd name="connsiteX0" fmla="*/ 958994 w 1917988"/>
              <a:gd name="connsiteY0" fmla="*/ 0 h 1917988"/>
              <a:gd name="connsiteX1" fmla="*/ 1917988 w 1917988"/>
              <a:gd name="connsiteY1" fmla="*/ 958994 h 1917988"/>
              <a:gd name="connsiteX2" fmla="*/ 958994 w 1917988"/>
              <a:gd name="connsiteY2" fmla="*/ 1917988 h 1917988"/>
              <a:gd name="connsiteX3" fmla="*/ 0 w 1917988"/>
              <a:gd name="connsiteY3" fmla="*/ 958994 h 1917988"/>
              <a:gd name="connsiteX4" fmla="*/ 958994 w 1917988"/>
              <a:gd name="connsiteY4" fmla="*/ 0 h 191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7988" h="1917988">
                <a:moveTo>
                  <a:pt x="958994" y="0"/>
                </a:moveTo>
                <a:cubicBezTo>
                  <a:pt x="1488632" y="0"/>
                  <a:pt x="1917988" y="429356"/>
                  <a:pt x="1917988" y="958994"/>
                </a:cubicBezTo>
                <a:cubicBezTo>
                  <a:pt x="1917988" y="1488632"/>
                  <a:pt x="1488632" y="1917988"/>
                  <a:pt x="958994" y="1917988"/>
                </a:cubicBezTo>
                <a:cubicBezTo>
                  <a:pt x="429356" y="1917988"/>
                  <a:pt x="0" y="1488632"/>
                  <a:pt x="0" y="958994"/>
                </a:cubicBezTo>
                <a:cubicBezTo>
                  <a:pt x="0" y="429356"/>
                  <a:pt x="429356" y="0"/>
                  <a:pt x="958994" y="0"/>
                </a:cubicBezTo>
                <a:close/>
              </a:path>
            </a:pathLst>
          </a:custGeom>
          <a:ln>
            <a:solidFill>
              <a:srgbClr val="4F5050"/>
            </a:solidFill>
          </a:ln>
        </p:spPr>
      </p:pic>
      <p:pic>
        <p:nvPicPr>
          <p:cNvPr id="4098" name="Picture 2" descr="Image result for space needle mount rainier">
            <a:extLst>
              <a:ext uri="{FF2B5EF4-FFF2-40B4-BE49-F238E27FC236}">
                <a16:creationId xmlns:a16="http://schemas.microsoft.com/office/drawing/2014/main" id="{2459915F-7940-4066-BED1-CA16CE36E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r="3320" b="35075"/>
          <a:stretch/>
        </p:blipFill>
        <p:spPr bwMode="auto">
          <a:xfrm>
            <a:off x="1609020" y="5316040"/>
            <a:ext cx="1105483" cy="1027819"/>
          </a:xfrm>
          <a:custGeom>
            <a:avLst/>
            <a:gdLst>
              <a:gd name="connsiteX0" fmla="*/ 958994 w 1917988"/>
              <a:gd name="connsiteY0" fmla="*/ 0 h 1917988"/>
              <a:gd name="connsiteX1" fmla="*/ 1917988 w 1917988"/>
              <a:gd name="connsiteY1" fmla="*/ 958994 h 1917988"/>
              <a:gd name="connsiteX2" fmla="*/ 958994 w 1917988"/>
              <a:gd name="connsiteY2" fmla="*/ 1917988 h 1917988"/>
              <a:gd name="connsiteX3" fmla="*/ 0 w 1917988"/>
              <a:gd name="connsiteY3" fmla="*/ 958994 h 1917988"/>
              <a:gd name="connsiteX4" fmla="*/ 958994 w 1917988"/>
              <a:gd name="connsiteY4" fmla="*/ 0 h 191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7988" h="1917988">
                <a:moveTo>
                  <a:pt x="958994" y="0"/>
                </a:moveTo>
                <a:cubicBezTo>
                  <a:pt x="1488632" y="0"/>
                  <a:pt x="1917988" y="429356"/>
                  <a:pt x="1917988" y="958994"/>
                </a:cubicBezTo>
                <a:cubicBezTo>
                  <a:pt x="1917988" y="1488632"/>
                  <a:pt x="1488632" y="1917988"/>
                  <a:pt x="958994" y="1917988"/>
                </a:cubicBezTo>
                <a:cubicBezTo>
                  <a:pt x="429356" y="1917988"/>
                  <a:pt x="0" y="1488632"/>
                  <a:pt x="0" y="958994"/>
                </a:cubicBezTo>
                <a:cubicBezTo>
                  <a:pt x="0" y="429356"/>
                  <a:pt x="429356" y="0"/>
                  <a:pt x="958994" y="0"/>
                </a:cubicBezTo>
                <a:close/>
              </a:path>
            </a:pathLst>
          </a:custGeom>
          <a:ln>
            <a:solidFill>
              <a:srgbClr val="4F5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63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 with ML.NET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718876"/>
            <a:ext cx="9860611" cy="1391839"/>
          </a:xfrm>
        </p:spPr>
        <p:txBody>
          <a:bodyPr/>
          <a:lstStyle/>
          <a:p>
            <a:r>
              <a:rPr lang="en-US" dirty="0"/>
              <a:t>Cecil Phillip</a:t>
            </a:r>
          </a:p>
          <a:p>
            <a:r>
              <a:rPr lang="en-US" dirty="0"/>
              <a:t>Senior Cloud Advocate</a:t>
            </a:r>
          </a:p>
          <a:p>
            <a:r>
              <a:rPr lang="en-US" dirty="0"/>
              <a:t>@</a:t>
            </a:r>
            <a:r>
              <a:rPr lang="en-US" dirty="0" err="1"/>
              <a:t>cecilphillip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BB90-656D-47A0-8EF9-4F3F00D480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9835" y="166114"/>
            <a:ext cx="11452330" cy="1003300"/>
          </a:xfrm>
        </p:spPr>
        <p:txBody>
          <a:bodyPr>
            <a:noAutofit/>
          </a:bodyPr>
          <a:lstStyle/>
          <a:p>
            <a:r>
              <a:rPr lang="en-US" sz="4200" spc="-100" dirty="0">
                <a:ln w="3175">
                  <a:noFill/>
                </a:ln>
                <a:solidFill>
                  <a:srgbClr val="511C74"/>
                </a:solidFill>
                <a:latin typeface="Segoe UI Light"/>
                <a:ea typeface="+mn-ea"/>
                <a:cs typeface="Segoe UI" pitchFamily="34" charset="0"/>
              </a:rPr>
              <a:t>Leading libraries in deep learning and interoperability</a:t>
            </a:r>
          </a:p>
        </p:txBody>
      </p:sp>
      <p:pic>
        <p:nvPicPr>
          <p:cNvPr id="7170" name="Picture 2" descr="Image result for tensorflow logo">
            <a:extLst>
              <a:ext uri="{FF2B5EF4-FFF2-40B4-BE49-F238E27FC236}">
                <a16:creationId xmlns:a16="http://schemas.microsoft.com/office/drawing/2014/main" id="{7B627AAD-808F-4476-A06B-FED077828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95" y="1710794"/>
            <a:ext cx="4233812" cy="80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orch PyTorch logo">
            <a:extLst>
              <a:ext uri="{FF2B5EF4-FFF2-40B4-BE49-F238E27FC236}">
                <a16:creationId xmlns:a16="http://schemas.microsoft.com/office/drawing/2014/main" id="{0D3E60F9-D90F-4BE9-B694-2A83F7B7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95" y="2896601"/>
            <a:ext cx="1001048" cy="100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D63F77-6598-41BC-B05C-84A33458193B}"/>
              </a:ext>
            </a:extLst>
          </p:cNvPr>
          <p:cNvSpPr/>
          <p:nvPr/>
        </p:nvSpPr>
        <p:spPr>
          <a:xfrm>
            <a:off x="2083127" y="3057831"/>
            <a:ext cx="233698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267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US" sz="4267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Image result for ONNX logo">
            <a:extLst>
              <a:ext uri="{FF2B5EF4-FFF2-40B4-BE49-F238E27FC236}">
                <a16:creationId xmlns:a16="http://schemas.microsoft.com/office/drawing/2014/main" id="{53DA1DC5-2263-4064-BCE3-FA33F86B8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45" y="1710794"/>
            <a:ext cx="3308553" cy="8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55E6C6A-7212-4D2C-B760-91F732D0BF5B}"/>
              </a:ext>
            </a:extLst>
          </p:cNvPr>
          <p:cNvSpPr/>
          <p:nvPr/>
        </p:nvSpPr>
        <p:spPr>
          <a:xfrm>
            <a:off x="1636077" y="4613728"/>
            <a:ext cx="10065771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2133" dirty="0">
                <a:solidFill>
                  <a:prstClr val="black"/>
                </a:solidFill>
                <a:latin typeface="Calibri"/>
              </a:rPr>
              <a:t>Microsoft’s strategy is to integrate those low level libraries and runtimes into ML.NET: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A5C508-6B8C-4CCE-9245-FC0AB4D7ABC9}"/>
              </a:ext>
            </a:extLst>
          </p:cNvPr>
          <p:cNvSpPr/>
          <p:nvPr/>
        </p:nvSpPr>
        <p:spPr>
          <a:xfrm>
            <a:off x="2109458" y="5143701"/>
            <a:ext cx="69215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600" dirty="0">
                <a:solidFill>
                  <a:prstClr val="black"/>
                </a:solidFill>
                <a:latin typeface="Calibri"/>
                <a:cs typeface="Segoe UI Light" panose="020B0502040204020203" pitchFamily="34" charset="0"/>
              </a:rPr>
              <a:t>Currently supported by ML.NET:</a:t>
            </a:r>
          </a:p>
          <a:p>
            <a:pPr defTabSz="1219170"/>
            <a:r>
              <a:rPr lang="en-US" sz="1600" dirty="0">
                <a:solidFill>
                  <a:prstClr val="black"/>
                </a:solidFill>
                <a:latin typeface="Calibri"/>
                <a:cs typeface="Segoe UI Light" panose="020B0502040204020203" pitchFamily="34" charset="0"/>
              </a:rPr>
              <a:t>    - TensorFlow</a:t>
            </a:r>
          </a:p>
          <a:p>
            <a:pPr defTabSz="1219170"/>
            <a:r>
              <a:rPr lang="en-US" sz="1600" dirty="0">
                <a:solidFill>
                  <a:prstClr val="black"/>
                </a:solidFill>
                <a:latin typeface="Calibri"/>
                <a:cs typeface="Segoe UI Light" panose="020B0502040204020203" pitchFamily="34" charset="0"/>
              </a:rPr>
              <a:t>    - ONNX</a:t>
            </a:r>
          </a:p>
          <a:p>
            <a:pPr defTabSz="1219170"/>
            <a:r>
              <a:rPr lang="en-US" sz="1600" dirty="0">
                <a:solidFill>
                  <a:prstClr val="black"/>
                </a:solidFill>
                <a:latin typeface="Calibri"/>
                <a:cs typeface="Segoe UI Light" panose="020B0502040204020203" pitchFamily="34" charset="0"/>
              </a:rPr>
              <a:t>In ML.NET long-term roadmap:</a:t>
            </a:r>
          </a:p>
          <a:p>
            <a:pPr defTabSz="1219170"/>
            <a:r>
              <a:rPr lang="en-US" sz="1600" dirty="0">
                <a:solidFill>
                  <a:prstClr val="black"/>
                </a:solidFill>
                <a:latin typeface="Calibri"/>
                <a:cs typeface="Segoe UI Light" panose="020B0502040204020203" pitchFamily="34" charset="0"/>
              </a:rPr>
              <a:t>    - Torch</a:t>
            </a:r>
          </a:p>
        </p:txBody>
      </p:sp>
    </p:spTree>
    <p:extLst>
      <p:ext uri="{BB962C8B-B14F-4D97-AF65-F5344CB8AC3E}">
        <p14:creationId xmlns:p14="http://schemas.microsoft.com/office/powerpoint/2010/main" val="29347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BB90-656D-47A0-8EF9-4F3F00D480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741" y="250557"/>
            <a:ext cx="10972800" cy="1003300"/>
          </a:xfrm>
        </p:spPr>
        <p:txBody>
          <a:bodyPr>
            <a:noAutofit/>
          </a:bodyPr>
          <a:lstStyle/>
          <a:p>
            <a:r>
              <a:rPr lang="en-US" sz="4000" spc="-100" dirty="0">
                <a:ln w="3175">
                  <a:noFill/>
                </a:ln>
                <a:solidFill>
                  <a:srgbClr val="511C74"/>
                </a:solidFill>
                <a:latin typeface="Segoe UI Light"/>
                <a:ea typeface="+mn-ea"/>
                <a:cs typeface="Segoe UI" pitchFamily="34" charset="0"/>
              </a:rPr>
              <a:t>Leading deep learning ‘pre-trained models’</a:t>
            </a:r>
            <a:br>
              <a:rPr lang="en-US" sz="4000" spc="-100" dirty="0">
                <a:ln w="3175">
                  <a:noFill/>
                </a:ln>
                <a:solidFill>
                  <a:srgbClr val="511C74"/>
                </a:solidFill>
                <a:latin typeface="Segoe UI Light"/>
                <a:ea typeface="+mn-ea"/>
                <a:cs typeface="Segoe UI" pitchFamily="34" charset="0"/>
              </a:rPr>
            </a:br>
            <a:r>
              <a:rPr lang="en-US" sz="2800" spc="-100" dirty="0">
                <a:ln w="3175">
                  <a:noFill/>
                </a:ln>
                <a:solidFill>
                  <a:srgbClr val="511C74"/>
                </a:solidFill>
                <a:latin typeface="Segoe UI Light"/>
                <a:ea typeface="+mn-ea"/>
                <a:cs typeface="Segoe UI" pitchFamily="34" charset="0"/>
              </a:rPr>
              <a:t>(DNN architectures)</a:t>
            </a:r>
            <a:endParaRPr lang="en-US" sz="4000" spc="-100" dirty="0">
              <a:ln w="3175">
                <a:noFill/>
              </a:ln>
              <a:solidFill>
                <a:srgbClr val="511C74"/>
              </a:solidFill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E2A485AF-71C7-4504-829C-94DEC8C1C7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49788" y="4625975"/>
            <a:ext cx="7542212" cy="1595438"/>
          </a:xfrm>
        </p:spPr>
        <p:txBody>
          <a:bodyPr>
            <a:normAutofit/>
          </a:bodyPr>
          <a:lstStyle/>
          <a:p>
            <a:r>
              <a:rPr lang="en-US" sz="1867" dirty="0"/>
              <a:t>Huge investment/cost in DNN architecture research plus costly training on large datasets made by organizations such as Google, Microsoft, Facebook, Universities and researchers.</a:t>
            </a:r>
          </a:p>
          <a:p>
            <a:r>
              <a:rPr lang="en-US" sz="1867" dirty="0"/>
              <a:t>You can take advantage of it by simply consuming pre-trained models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B28236-6730-4ADA-8CF2-A3799C27FA1F}"/>
              </a:ext>
            </a:extLst>
          </p:cNvPr>
          <p:cNvSpPr/>
          <p:nvPr/>
        </p:nvSpPr>
        <p:spPr>
          <a:xfrm>
            <a:off x="683344" y="1954288"/>
            <a:ext cx="3529779" cy="4303944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3733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25841-099F-4661-9C89-B177625E3101}"/>
              </a:ext>
            </a:extLst>
          </p:cNvPr>
          <p:cNvSpPr/>
          <p:nvPr/>
        </p:nvSpPr>
        <p:spPr>
          <a:xfrm>
            <a:off x="1414243" y="1963361"/>
            <a:ext cx="184403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867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Computer Vision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36E68-FAF1-4825-863C-7CCC3D375CE1}"/>
              </a:ext>
            </a:extLst>
          </p:cNvPr>
          <p:cNvSpPr/>
          <p:nvPr/>
        </p:nvSpPr>
        <p:spPr>
          <a:xfrm>
            <a:off x="804157" y="2455212"/>
            <a:ext cx="1709058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467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Image classification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CAAA46-DEA3-485D-AE2B-5EA33D4AD9EA}"/>
              </a:ext>
            </a:extLst>
          </p:cNvPr>
          <p:cNvSpPr/>
          <p:nvPr/>
        </p:nvSpPr>
        <p:spPr>
          <a:xfrm>
            <a:off x="814122" y="4256326"/>
            <a:ext cx="1487523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467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Object detection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03BF1D-9EB1-41AB-A963-9242265E15B9}"/>
              </a:ext>
            </a:extLst>
          </p:cNvPr>
          <p:cNvSpPr/>
          <p:nvPr/>
        </p:nvSpPr>
        <p:spPr>
          <a:xfrm>
            <a:off x="1057169" y="2842845"/>
            <a:ext cx="2709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Google InceptionV3 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Microsoft ResNet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NASNet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Oxford VGG Model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MobileNetV2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etc.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612A6F-4857-48AD-B2A2-9A3C121C30A5}"/>
              </a:ext>
            </a:extLst>
          </p:cNvPr>
          <p:cNvSpPr/>
          <p:nvPr/>
        </p:nvSpPr>
        <p:spPr>
          <a:xfrm>
            <a:off x="1057169" y="4625400"/>
            <a:ext cx="29234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Yolo (You Only Look Once)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R-CNN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SPP-net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Fast R-CNN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Faster R-CNN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etc.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66E07E-FCED-46CB-ABFE-3099965807DB}"/>
              </a:ext>
            </a:extLst>
          </p:cNvPr>
          <p:cNvSpPr/>
          <p:nvPr/>
        </p:nvSpPr>
        <p:spPr>
          <a:xfrm>
            <a:off x="4544615" y="1954288"/>
            <a:ext cx="2644877" cy="2398043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3733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F4444-D3DF-4D1D-976D-288578771D27}"/>
              </a:ext>
            </a:extLst>
          </p:cNvPr>
          <p:cNvSpPr/>
          <p:nvPr/>
        </p:nvSpPr>
        <p:spPr>
          <a:xfrm>
            <a:off x="4862292" y="1954287"/>
            <a:ext cx="195277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867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Audio and speech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53BC69-52CE-4B14-AD8C-1590C8681697}"/>
              </a:ext>
            </a:extLst>
          </p:cNvPr>
          <p:cNvSpPr/>
          <p:nvPr/>
        </p:nvSpPr>
        <p:spPr>
          <a:xfrm>
            <a:off x="623776" y="6370427"/>
            <a:ext cx="2822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600" dirty="0">
                <a:solidFill>
                  <a:prstClr val="black"/>
                </a:solidFill>
                <a:latin typeface="Calibri"/>
                <a:hlinkClick r:id="rId3"/>
              </a:rPr>
              <a:t>https://modelzoo.co/categories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8B2964-94BE-425E-A3BF-124B1902D6DC}"/>
              </a:ext>
            </a:extLst>
          </p:cNvPr>
          <p:cNvSpPr/>
          <p:nvPr/>
        </p:nvSpPr>
        <p:spPr>
          <a:xfrm>
            <a:off x="4904207" y="2351874"/>
            <a:ext cx="150754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Wavenet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espnet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waveblow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deepspeech2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loop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tacotron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05050"/>
                </a:solidFill>
                <a:latin typeface="Segoe UI"/>
              </a:rPr>
              <a:t>etc.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F3A9F50-54AF-4AB5-B87E-329B4ADB0BF6}"/>
              </a:ext>
            </a:extLst>
          </p:cNvPr>
          <p:cNvSpPr/>
          <p:nvPr/>
        </p:nvSpPr>
        <p:spPr>
          <a:xfrm>
            <a:off x="7467111" y="1954287"/>
            <a:ext cx="3083883" cy="670656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3733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89CCE3-9F9A-41E5-8D94-AE652E055330}"/>
              </a:ext>
            </a:extLst>
          </p:cNvPr>
          <p:cNvSpPr/>
          <p:nvPr/>
        </p:nvSpPr>
        <p:spPr>
          <a:xfrm>
            <a:off x="7520985" y="2076303"/>
            <a:ext cx="279429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867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NLP </a:t>
            </a:r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(Natural language processing)</a:t>
            </a:r>
            <a:endParaRPr lang="en-US" sz="1867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DFB9EE-A46F-42D7-8702-7702C576D831}"/>
              </a:ext>
            </a:extLst>
          </p:cNvPr>
          <p:cNvSpPr/>
          <p:nvPr/>
        </p:nvSpPr>
        <p:spPr>
          <a:xfrm>
            <a:off x="7480927" y="2820096"/>
            <a:ext cx="3083883" cy="670656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3733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0FEF11-BE26-4FA8-AACE-16FF9D7E2890}"/>
              </a:ext>
            </a:extLst>
          </p:cNvPr>
          <p:cNvSpPr/>
          <p:nvPr/>
        </p:nvSpPr>
        <p:spPr>
          <a:xfrm>
            <a:off x="7534801" y="2942112"/>
            <a:ext cx="207287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867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Generative Models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D6227A2-DE9F-4557-982D-53D47E7A2C7C}"/>
              </a:ext>
            </a:extLst>
          </p:cNvPr>
          <p:cNvSpPr/>
          <p:nvPr/>
        </p:nvSpPr>
        <p:spPr>
          <a:xfrm>
            <a:off x="7467111" y="3680483"/>
            <a:ext cx="3083883" cy="670656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3733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3067A5-2204-4642-B356-732E2DFCB52B}"/>
              </a:ext>
            </a:extLst>
          </p:cNvPr>
          <p:cNvSpPr/>
          <p:nvPr/>
        </p:nvSpPr>
        <p:spPr>
          <a:xfrm>
            <a:off x="7520985" y="3802499"/>
            <a:ext cx="208743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867" b="1" dirty="0">
                <a:solidFill>
                  <a:prstClr val="white">
                    <a:lumMod val="50000"/>
                  </a:prstClr>
                </a:solidFill>
                <a:latin typeface="Calibri"/>
              </a:rPr>
              <a:t>… other domains …</a:t>
            </a:r>
          </a:p>
        </p:txBody>
      </p:sp>
    </p:spTree>
    <p:extLst>
      <p:ext uri="{BB962C8B-B14F-4D97-AF65-F5344CB8AC3E}">
        <p14:creationId xmlns:p14="http://schemas.microsoft.com/office/powerpoint/2010/main" val="1271089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EA00-83AE-4DC0-A0AF-85A04EA1D5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96863"/>
            <a:ext cx="11655425" cy="900112"/>
          </a:xfrm>
        </p:spPr>
        <p:txBody>
          <a:bodyPr>
            <a:normAutofit fontScale="90000"/>
          </a:bodyPr>
          <a:lstStyle/>
          <a:p>
            <a:r>
              <a:rPr lang="en-US" sz="4000" spc="-100" dirty="0">
                <a:ln w="3175">
                  <a:noFill/>
                </a:ln>
                <a:solidFill>
                  <a:srgbClr val="511C74"/>
                </a:solidFill>
                <a:latin typeface="Segoe UI Light"/>
                <a:ea typeface="+mn-ea"/>
                <a:cs typeface="Segoe UI" pitchFamily="34" charset="0"/>
              </a:rPr>
              <a:t>Consuming pre-trained deep learning models with ML.NET</a:t>
            </a:r>
            <a:br>
              <a:rPr lang="en-US" sz="4000" dirty="0"/>
            </a:br>
            <a:r>
              <a:rPr lang="en-US" sz="2667" dirty="0"/>
              <a:t>Scenario: </a:t>
            </a:r>
            <a:r>
              <a:rPr lang="en-US" sz="27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Image classifier</a:t>
            </a:r>
            <a:r>
              <a:rPr lang="en-US" sz="2667" dirty="0"/>
              <a:t> (Consuming the model)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EF7DF-6AD5-4CE8-A57E-F4A3AB231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3" r="2066"/>
          <a:stretch/>
        </p:blipFill>
        <p:spPr>
          <a:xfrm>
            <a:off x="5368213" y="3337549"/>
            <a:ext cx="727787" cy="5942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3CA208-6587-4888-A1DD-FC114E9B856C}"/>
              </a:ext>
            </a:extLst>
          </p:cNvPr>
          <p:cNvSpPr/>
          <p:nvPr/>
        </p:nvSpPr>
        <p:spPr>
          <a:xfrm>
            <a:off x="4827297" y="2498434"/>
            <a:ext cx="18112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sz="1400" dirty="0">
                <a:solidFill>
                  <a:prstClr val="black"/>
                </a:solidFill>
                <a:latin typeface="Calibri"/>
              </a:rPr>
              <a:t>Pre-trained </a:t>
            </a:r>
          </a:p>
          <a:p>
            <a:pPr algn="ctr" defTabSz="1219170"/>
            <a:r>
              <a:rPr lang="en-US" sz="1400" dirty="0">
                <a:solidFill>
                  <a:prstClr val="black"/>
                </a:solidFill>
                <a:latin typeface="Calibri"/>
              </a:rPr>
              <a:t>Deep learning model</a:t>
            </a:r>
          </a:p>
          <a:p>
            <a:pPr algn="ctr" defTabSz="1219170"/>
            <a:r>
              <a:rPr lang="en-US" sz="1400" dirty="0">
                <a:solidFill>
                  <a:prstClr val="black"/>
                </a:solidFill>
                <a:latin typeface="Calibri"/>
              </a:rPr>
              <a:t>(i.e. Image classifier)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AC9F3-6813-4786-9E74-6E4A0C8D4B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29" t="2335" r="40654" b="63185"/>
          <a:stretch>
            <a:fillRect/>
          </a:stretch>
        </p:blipFill>
        <p:spPr>
          <a:xfrm>
            <a:off x="2655111" y="1812310"/>
            <a:ext cx="1086093" cy="1086093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61C22-BF96-4F78-8319-1CB69FF335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50" t="4224" r="20178" b="1419"/>
          <a:stretch>
            <a:fillRect/>
          </a:stretch>
        </p:blipFill>
        <p:spPr>
          <a:xfrm>
            <a:off x="2655111" y="3091642"/>
            <a:ext cx="1086093" cy="1086093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C25FB-7EA6-4F68-9FE2-9C51C91ACC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>
          <a:xfrm>
            <a:off x="2655111" y="4370974"/>
            <a:ext cx="1086093" cy="868757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832D71D-7BD9-4886-8B25-44EB7642715F}"/>
              </a:ext>
            </a:extLst>
          </p:cNvPr>
          <p:cNvGrpSpPr/>
          <p:nvPr/>
        </p:nvGrpSpPr>
        <p:grpSpPr>
          <a:xfrm>
            <a:off x="3741204" y="2355357"/>
            <a:ext cx="4145277" cy="1279332"/>
            <a:chOff x="2805903" y="1766517"/>
            <a:chExt cx="3108958" cy="9594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409DAE-6151-4BFD-884B-E1348D34E046}"/>
                </a:ext>
              </a:extLst>
            </p:cNvPr>
            <p:cNvSpPr/>
            <p:nvPr/>
          </p:nvSpPr>
          <p:spPr>
            <a:xfrm>
              <a:off x="5296913" y="2482261"/>
              <a:ext cx="617948" cy="1465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r>
                <a:rPr lang="en-US" sz="933" dirty="0">
                  <a:solidFill>
                    <a:prstClr val="black"/>
                  </a:solidFill>
                  <a:latin typeface="Calibri"/>
                </a:rPr>
                <a:t>“dog”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8ACCD5-44CE-42BE-9BB1-759F2D663358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2805903" y="1766517"/>
              <a:ext cx="1123404" cy="883176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CCBBB0-86CF-4951-BF7F-7CFE2597F59B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 flipV="1">
              <a:off x="4572000" y="2555527"/>
              <a:ext cx="724913" cy="17048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34C0E4-8D43-4F9C-9DB0-DF9138FFB85B}"/>
              </a:ext>
            </a:extLst>
          </p:cNvPr>
          <p:cNvGrpSpPr/>
          <p:nvPr/>
        </p:nvGrpSpPr>
        <p:grpSpPr>
          <a:xfrm>
            <a:off x="3741204" y="3537599"/>
            <a:ext cx="4145277" cy="195376"/>
            <a:chOff x="2805903" y="2653199"/>
            <a:chExt cx="3108958" cy="14653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953C7E9-938C-4A88-AD8F-631B95EBA601}"/>
                </a:ext>
              </a:extLst>
            </p:cNvPr>
            <p:cNvSpPr/>
            <p:nvPr/>
          </p:nvSpPr>
          <p:spPr>
            <a:xfrm>
              <a:off x="5296913" y="2653199"/>
              <a:ext cx="617948" cy="1465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r>
                <a:rPr lang="en-US" sz="933" dirty="0">
                  <a:solidFill>
                    <a:prstClr val="black"/>
                  </a:solidFill>
                  <a:latin typeface="Calibri"/>
                </a:rPr>
                <a:t>“elephant”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6D8BB5F-37C5-4E83-A42C-9EA61E8A894F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2805903" y="2726016"/>
              <a:ext cx="1123404" cy="0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B2FA8A-CD9B-4615-A0B4-21DB58AB1F12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>
              <a:off x="4572000" y="2726016"/>
              <a:ext cx="724913" cy="44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F4CAE7-B823-494D-8368-493F948DE248}"/>
              </a:ext>
            </a:extLst>
          </p:cNvPr>
          <p:cNvGrpSpPr/>
          <p:nvPr/>
        </p:nvGrpSpPr>
        <p:grpSpPr>
          <a:xfrm>
            <a:off x="3741204" y="3634688"/>
            <a:ext cx="4145277" cy="1170664"/>
            <a:chOff x="2805903" y="2726016"/>
            <a:chExt cx="3108958" cy="8779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4EEC85E-7B36-4CC5-A672-85E91EFD8086}"/>
                </a:ext>
              </a:extLst>
            </p:cNvPr>
            <p:cNvSpPr/>
            <p:nvPr/>
          </p:nvSpPr>
          <p:spPr>
            <a:xfrm>
              <a:off x="5296913" y="2824137"/>
              <a:ext cx="617948" cy="1465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r>
                <a:rPr lang="en-US" sz="933" dirty="0">
                  <a:solidFill>
                    <a:prstClr val="black"/>
                  </a:solidFill>
                  <a:latin typeface="Calibri"/>
                </a:rPr>
                <a:t>“flower”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1BF0FE5-7A0F-4BA4-9424-2B234496E99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805903" y="2820631"/>
              <a:ext cx="1123404" cy="783383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04B0B5-FBEE-4F0E-9F0E-B38D263AD149}"/>
                </a:ext>
              </a:extLst>
            </p:cNvPr>
            <p:cNvCxnSpPr>
              <a:cxnSpLocks/>
              <a:stCxn id="6" idx="3"/>
              <a:endCxn id="3" idx="1"/>
            </p:cNvCxnSpPr>
            <p:nvPr/>
          </p:nvCxnSpPr>
          <p:spPr>
            <a:xfrm>
              <a:off x="4572000" y="2726016"/>
              <a:ext cx="724913" cy="171387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0D88FAA-FD50-45AE-9DEB-47BE9ED1FD31}"/>
              </a:ext>
            </a:extLst>
          </p:cNvPr>
          <p:cNvSpPr/>
          <p:nvPr/>
        </p:nvSpPr>
        <p:spPr>
          <a:xfrm>
            <a:off x="3925866" y="5672305"/>
            <a:ext cx="4110469" cy="912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sz="1333" dirty="0">
                <a:solidFill>
                  <a:srgbClr val="505050"/>
                </a:solidFill>
                <a:latin typeface="Segoe UI"/>
              </a:rPr>
              <a:t>Examples of pre-trained models (Image classifiers):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505050"/>
                </a:solidFill>
                <a:latin typeface="Segoe UI"/>
              </a:rPr>
              <a:t>Google </a:t>
            </a:r>
            <a:r>
              <a:rPr lang="en-US" sz="1333" b="1" dirty="0">
                <a:solidFill>
                  <a:srgbClr val="505050"/>
                </a:solidFill>
                <a:latin typeface="Segoe UI"/>
              </a:rPr>
              <a:t>Inception v3</a:t>
            </a:r>
            <a:r>
              <a:rPr lang="en-US" sz="1333" dirty="0">
                <a:solidFill>
                  <a:srgbClr val="505050"/>
                </a:solidFill>
                <a:latin typeface="Segoe UI"/>
              </a:rPr>
              <a:t>, </a:t>
            </a:r>
            <a:r>
              <a:rPr lang="en-US" sz="1333" b="1" dirty="0">
                <a:solidFill>
                  <a:srgbClr val="505050"/>
                </a:solidFill>
                <a:latin typeface="Segoe UI"/>
              </a:rPr>
              <a:t>NASNet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505050"/>
                </a:solidFill>
                <a:latin typeface="Segoe UI"/>
              </a:rPr>
              <a:t>Microsoft </a:t>
            </a:r>
            <a:r>
              <a:rPr lang="en-US" sz="1333" b="1" dirty="0">
                <a:solidFill>
                  <a:srgbClr val="505050"/>
                </a:solidFill>
                <a:latin typeface="Segoe UI"/>
              </a:rPr>
              <a:t>ResNet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333" dirty="0">
                <a:solidFill>
                  <a:srgbClr val="505050"/>
                </a:solidFill>
                <a:latin typeface="Segoe UI"/>
              </a:rPr>
              <a:t>Oxford </a:t>
            </a:r>
            <a:r>
              <a:rPr lang="en-US" sz="1333" b="1" dirty="0">
                <a:solidFill>
                  <a:srgbClr val="505050"/>
                </a:solidFill>
                <a:latin typeface="Segoe UI"/>
              </a:rPr>
              <a:t>VGG</a:t>
            </a:r>
            <a:r>
              <a:rPr lang="en-US" sz="1333" dirty="0">
                <a:solidFill>
                  <a:srgbClr val="505050"/>
                </a:solidFill>
                <a:latin typeface="Segoe UI"/>
              </a:rPr>
              <a:t> Model, etc.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E409EE1-9CC8-4F6E-A71D-A7A64DBA5948}"/>
              </a:ext>
            </a:extLst>
          </p:cNvPr>
          <p:cNvGrpSpPr/>
          <p:nvPr/>
        </p:nvGrpSpPr>
        <p:grpSpPr>
          <a:xfrm>
            <a:off x="6809304" y="3960891"/>
            <a:ext cx="1328889" cy="1546994"/>
            <a:chOff x="5106978" y="2970668"/>
            <a:chExt cx="996667" cy="116024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436B39-52AB-4A33-AF33-8B50275363D8}"/>
                </a:ext>
              </a:extLst>
            </p:cNvPr>
            <p:cNvSpPr/>
            <p:nvPr/>
          </p:nvSpPr>
          <p:spPr>
            <a:xfrm>
              <a:off x="5106978" y="3784665"/>
              <a:ext cx="996667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Pre-defined list of </a:t>
              </a:r>
            </a:p>
            <a:p>
              <a:pPr algn="ctr" defTabSz="1219170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generic labels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382015D-CD2D-4ADE-A0BD-05AC906FD83B}"/>
                </a:ext>
              </a:extLst>
            </p:cNvPr>
            <p:cNvCxnSpPr>
              <a:cxnSpLocks/>
              <a:stCxn id="3" idx="2"/>
              <a:endCxn id="40" idx="0"/>
            </p:cNvCxnSpPr>
            <p:nvPr/>
          </p:nvCxnSpPr>
          <p:spPr>
            <a:xfrm flipH="1">
              <a:off x="5605312" y="2970668"/>
              <a:ext cx="575" cy="81399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92CE0F6-4631-4EC1-9180-8635D94074B8}"/>
                </a:ext>
              </a:extLst>
            </p:cNvPr>
            <p:cNvSpPr/>
            <p:nvPr/>
          </p:nvSpPr>
          <p:spPr>
            <a:xfrm>
              <a:off x="5296913" y="3211050"/>
              <a:ext cx="617948" cy="1465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r>
                <a:rPr lang="en-US" sz="933" dirty="0">
                  <a:solidFill>
                    <a:prstClr val="black"/>
                  </a:solidFill>
                  <a:latin typeface="Calibri"/>
                </a:rPr>
                <a:t>“person”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F47EDBF-E728-473F-B5DF-DB197EFF1392}"/>
                </a:ext>
              </a:extLst>
            </p:cNvPr>
            <p:cNvSpPr/>
            <p:nvPr/>
          </p:nvSpPr>
          <p:spPr>
            <a:xfrm>
              <a:off x="5296913" y="3406875"/>
              <a:ext cx="617948" cy="1465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r>
                <a:rPr lang="en-US" sz="933" dirty="0">
                  <a:solidFill>
                    <a:prstClr val="black"/>
                  </a:solidFill>
                  <a:latin typeface="Calibri"/>
                </a:rPr>
                <a:t>“car”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5A6F5DA-8A82-46FC-8F89-9BFB4C7E5759}"/>
              </a:ext>
            </a:extLst>
          </p:cNvPr>
          <p:cNvSpPr/>
          <p:nvPr/>
        </p:nvSpPr>
        <p:spPr>
          <a:xfrm>
            <a:off x="9972247" y="6376471"/>
            <a:ext cx="2058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GitHub sample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5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EA00-83AE-4DC0-A0AF-85A04EA1D5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96863"/>
            <a:ext cx="11655425" cy="900112"/>
          </a:xfrm>
        </p:spPr>
        <p:txBody>
          <a:bodyPr>
            <a:normAutofit fontScale="90000"/>
          </a:bodyPr>
          <a:lstStyle/>
          <a:p>
            <a:r>
              <a:rPr lang="en-US" sz="4000" spc="-100" dirty="0">
                <a:ln w="3175">
                  <a:noFill/>
                </a:ln>
                <a:solidFill>
                  <a:srgbClr val="511C74"/>
                </a:solidFill>
                <a:latin typeface="Segoe UI Light"/>
                <a:cs typeface="Segoe UI" pitchFamily="34" charset="0"/>
              </a:rPr>
              <a:t>Consuming pre-trained deep learning models with ML.NET</a:t>
            </a:r>
            <a:br>
              <a:rPr lang="en-US" sz="4000" dirty="0">
                <a:solidFill>
                  <a:srgbClr val="0078D4"/>
                </a:solidFill>
              </a:rPr>
            </a:br>
            <a:r>
              <a:rPr lang="en-US" sz="2667" dirty="0"/>
              <a:t>Scenario: </a:t>
            </a:r>
            <a:r>
              <a:rPr lang="en-US" sz="2667" b="1" u="sng" dirty="0">
                <a:latin typeface="Segoe UI" panose="020B0502040204020203" pitchFamily="34" charset="0"/>
                <a:cs typeface="Segoe UI" panose="020B0502040204020203" pitchFamily="34" charset="0"/>
              </a:rPr>
              <a:t>Object Detection </a:t>
            </a:r>
            <a:r>
              <a:rPr lang="en-US" sz="2667" dirty="0"/>
              <a:t>(Consuming the model)</a:t>
            </a:r>
            <a:endParaRPr lang="en-US" sz="40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839293-C786-489C-84DF-1BE342C6D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3" r="2066"/>
          <a:stretch/>
        </p:blipFill>
        <p:spPr>
          <a:xfrm>
            <a:off x="3866600" y="3544193"/>
            <a:ext cx="727787" cy="5942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CEA1401-D3A1-4FAF-9804-481D2CFB2FE3}"/>
              </a:ext>
            </a:extLst>
          </p:cNvPr>
          <p:cNvSpPr/>
          <p:nvPr/>
        </p:nvSpPr>
        <p:spPr>
          <a:xfrm>
            <a:off x="3190431" y="2664732"/>
            <a:ext cx="2107020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sz="1467" dirty="0">
                <a:solidFill>
                  <a:prstClr val="black"/>
                </a:solidFill>
                <a:latin typeface="Calibri"/>
              </a:rPr>
              <a:t>Pre-trained </a:t>
            </a:r>
          </a:p>
          <a:p>
            <a:pPr algn="ctr" defTabSz="1219170"/>
            <a:r>
              <a:rPr lang="en-US" sz="1467" dirty="0">
                <a:solidFill>
                  <a:prstClr val="black"/>
                </a:solidFill>
                <a:latin typeface="Calibri"/>
              </a:rPr>
              <a:t>Deep learning model</a:t>
            </a:r>
          </a:p>
          <a:p>
            <a:pPr algn="ctr" defTabSz="1219170"/>
            <a:r>
              <a:rPr lang="en-US" sz="1467" dirty="0">
                <a:solidFill>
                  <a:prstClr val="black"/>
                </a:solidFill>
                <a:latin typeface="Calibri"/>
              </a:rPr>
              <a:t>(i.e. Object Detection)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B30A41-936E-40CA-AD9A-6B0BA6C86F1A}"/>
              </a:ext>
            </a:extLst>
          </p:cNvPr>
          <p:cNvSpPr/>
          <p:nvPr/>
        </p:nvSpPr>
        <p:spPr>
          <a:xfrm>
            <a:off x="3305617" y="4792542"/>
            <a:ext cx="2756568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sz="1333" dirty="0">
                <a:solidFill>
                  <a:srgbClr val="505050"/>
                </a:solidFill>
                <a:latin typeface="Segoe UI"/>
              </a:rPr>
              <a:t>Examples of pre-trained </a:t>
            </a:r>
          </a:p>
          <a:p>
            <a:pPr defTabSz="1219170">
              <a:defRPr/>
            </a:pPr>
            <a:r>
              <a:rPr lang="en-US" sz="1333" dirty="0">
                <a:solidFill>
                  <a:srgbClr val="505050"/>
                </a:solidFill>
                <a:latin typeface="Segoe UI"/>
              </a:rPr>
              <a:t>models for obj. detection: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333" b="1" dirty="0">
                <a:solidFill>
                  <a:srgbClr val="505050"/>
                </a:solidFill>
                <a:latin typeface="Segoe UI"/>
              </a:rPr>
              <a:t>YOLO</a:t>
            </a:r>
            <a:r>
              <a:rPr lang="en-US" sz="1333" dirty="0">
                <a:solidFill>
                  <a:srgbClr val="505050"/>
                </a:solidFill>
                <a:latin typeface="Segoe UI"/>
              </a:rPr>
              <a:t> (You Only Look Once)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333" b="1" dirty="0">
                <a:solidFill>
                  <a:srgbClr val="505050"/>
                </a:solidFill>
                <a:latin typeface="Segoe UI"/>
              </a:rPr>
              <a:t>Faster R-CNN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  <a:defRPr/>
            </a:pPr>
            <a:r>
              <a:rPr lang="en-US" sz="1333" b="1" dirty="0">
                <a:solidFill>
                  <a:srgbClr val="505050"/>
                </a:solidFill>
                <a:latin typeface="Segoe UI"/>
              </a:rPr>
              <a:t>SSD</a:t>
            </a:r>
            <a:r>
              <a:rPr lang="en-US" sz="1333" dirty="0">
                <a:solidFill>
                  <a:srgbClr val="505050"/>
                </a:solidFill>
                <a:latin typeface="Segoe UI"/>
              </a:rPr>
              <a:t>, etc.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4C7E4C5-36B8-465D-AD86-F635ADC6416B}"/>
              </a:ext>
            </a:extLst>
          </p:cNvPr>
          <p:cNvGrpSpPr/>
          <p:nvPr/>
        </p:nvGrpSpPr>
        <p:grpSpPr>
          <a:xfrm>
            <a:off x="2231926" y="3841333"/>
            <a:ext cx="7872069" cy="2343657"/>
            <a:chOff x="1673944" y="2880999"/>
            <a:chExt cx="5904052" cy="17577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BC7A13-E722-421A-860F-A64348D4A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2562" y="3026121"/>
              <a:ext cx="2145434" cy="1612621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A262C64-A5AB-4E51-9082-D3BFD45BCBBF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 flipV="1">
              <a:off x="1673944" y="2880999"/>
              <a:ext cx="1162246" cy="842780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7830CCD-894A-4733-8753-8CC87B84C629}"/>
                </a:ext>
              </a:extLst>
            </p:cNvPr>
            <p:cNvCxnSpPr>
              <a:cxnSpLocks/>
              <a:stCxn id="25" idx="3"/>
              <a:endCxn id="10" idx="1"/>
            </p:cNvCxnSpPr>
            <p:nvPr/>
          </p:nvCxnSpPr>
          <p:spPr>
            <a:xfrm>
              <a:off x="3445790" y="2880999"/>
              <a:ext cx="1986772" cy="951433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9E160FB3-52CA-4898-A085-2134AFC9D8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645181" y="4436123"/>
            <a:ext cx="1586745" cy="1057831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05DB4B8C-7C8B-4224-A553-153768482801}"/>
              </a:ext>
            </a:extLst>
          </p:cNvPr>
          <p:cNvGrpSpPr/>
          <p:nvPr/>
        </p:nvGrpSpPr>
        <p:grpSpPr>
          <a:xfrm>
            <a:off x="2239591" y="1596756"/>
            <a:ext cx="7863463" cy="2244576"/>
            <a:chOff x="1679693" y="1197567"/>
            <a:chExt cx="5897597" cy="16834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D261ADC-70D6-4E33-8D76-01CFA526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2562" y="1197567"/>
              <a:ext cx="2144728" cy="1426813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31AA033-2E95-4276-B59C-01763A52EE88}"/>
                </a:ext>
              </a:extLst>
            </p:cNvPr>
            <p:cNvCxnSpPr>
              <a:cxnSpLocks/>
            </p:cNvCxnSpPr>
            <p:nvPr/>
          </p:nvCxnSpPr>
          <p:spPr>
            <a:xfrm>
              <a:off x="1679693" y="1921500"/>
              <a:ext cx="1156497" cy="893216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218EEF0-1D59-4826-A3AC-28FA93CC5154}"/>
                </a:ext>
              </a:extLst>
            </p:cNvPr>
            <p:cNvCxnSpPr>
              <a:cxnSpLocks/>
              <a:stCxn id="25" idx="3"/>
              <a:endCxn id="13" idx="1"/>
            </p:cNvCxnSpPr>
            <p:nvPr/>
          </p:nvCxnSpPr>
          <p:spPr>
            <a:xfrm flipV="1">
              <a:off x="3445790" y="1910974"/>
              <a:ext cx="1986772" cy="970025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F5EE7391-9648-4A40-A407-F89B47013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1" y="1972092"/>
            <a:ext cx="1586745" cy="1057829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4FAB60-BA6B-4221-ACC1-1DC9ADFEE6FB}"/>
              </a:ext>
            </a:extLst>
          </p:cNvPr>
          <p:cNvSpPr/>
          <p:nvPr/>
        </p:nvSpPr>
        <p:spPr>
          <a:xfrm>
            <a:off x="9972248" y="6378486"/>
            <a:ext cx="2058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GitHub sample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EA00-83AE-4DC0-A0AF-85A04EA1D5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96863"/>
            <a:ext cx="11655425" cy="9001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spc="-100" dirty="0">
                <a:ln w="3175">
                  <a:noFill/>
                </a:ln>
                <a:solidFill>
                  <a:srgbClr val="511C74"/>
                </a:solidFill>
                <a:latin typeface="Segoe UI Light"/>
                <a:ea typeface="+mn-ea"/>
                <a:cs typeface="Segoe UI" pitchFamily="34" charset="0"/>
              </a:rPr>
              <a:t>What if I want to classify based on my own custom domain?</a:t>
            </a:r>
            <a:br>
              <a:rPr lang="en-US" sz="4000" spc="-100" dirty="0">
                <a:ln w="3175">
                  <a:noFill/>
                </a:ln>
                <a:solidFill>
                  <a:srgbClr val="511C74"/>
                </a:solidFill>
                <a:latin typeface="Segoe UI Light"/>
                <a:ea typeface="+mn-ea"/>
                <a:cs typeface="Segoe UI" pitchFamily="34" charset="0"/>
              </a:rPr>
            </a:br>
            <a:r>
              <a:rPr lang="en-US" sz="2667" dirty="0"/>
              <a:t>Scenario: </a:t>
            </a:r>
            <a:r>
              <a:rPr lang="en-US" sz="2667" b="1" dirty="0"/>
              <a:t>Image classifier</a:t>
            </a:r>
            <a:r>
              <a:rPr lang="en-US" sz="2667" dirty="0"/>
              <a:t> (Training)</a:t>
            </a:r>
            <a:endParaRPr lang="en-US" sz="4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BF69B4B-5B1A-4DFA-AF67-518ACB197BA9}"/>
              </a:ext>
            </a:extLst>
          </p:cNvPr>
          <p:cNvGrpSpPr/>
          <p:nvPr/>
        </p:nvGrpSpPr>
        <p:grpSpPr>
          <a:xfrm>
            <a:off x="1470151" y="1882436"/>
            <a:ext cx="9148687" cy="2840067"/>
            <a:chOff x="1102613" y="1411827"/>
            <a:chExt cx="6861515" cy="21300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7EF7DF-6AD5-4CE8-A57E-F4A3AB231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13" r="2066"/>
            <a:stretch/>
          </p:blipFill>
          <p:spPr>
            <a:xfrm>
              <a:off x="6637782" y="2589889"/>
              <a:ext cx="545840" cy="44570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3CA208-6587-4888-A1DD-FC114E9B856C}"/>
                </a:ext>
              </a:extLst>
            </p:cNvPr>
            <p:cNvSpPr/>
            <p:nvPr/>
          </p:nvSpPr>
          <p:spPr>
            <a:xfrm>
              <a:off x="6074451" y="2163800"/>
              <a:ext cx="1672502" cy="376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</a:rPr>
                <a:t>Your custom Image Classifier</a:t>
              </a:r>
            </a:p>
            <a:p>
              <a:pPr algn="ctr" defTabSz="1219170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</a:rPr>
                <a:t>(Deep learning model)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8ACCD5-44CE-42BE-9BB1-759F2D663358}"/>
                </a:ext>
              </a:extLst>
            </p:cNvPr>
            <p:cNvCxnSpPr>
              <a:cxnSpLocks/>
            </p:cNvCxnSpPr>
            <p:nvPr/>
          </p:nvCxnSpPr>
          <p:spPr>
            <a:xfrm>
              <a:off x="4791488" y="2253776"/>
              <a:ext cx="555112" cy="42881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CCBBB0-86CF-4951-BF7F-7CFE2597F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8982" y="2812744"/>
              <a:ext cx="537590" cy="1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953C7E9-938C-4A88-AD8F-631B95EBA601}"/>
                </a:ext>
              </a:extLst>
            </p:cNvPr>
            <p:cNvSpPr/>
            <p:nvPr/>
          </p:nvSpPr>
          <p:spPr>
            <a:xfrm>
              <a:off x="1102613" y="2714214"/>
              <a:ext cx="617948" cy="1465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r>
                <a:rPr lang="en-US" sz="933" dirty="0">
                  <a:solidFill>
                    <a:prstClr val="black"/>
                  </a:solidFill>
                  <a:latin typeface="Calibri"/>
                </a:rPr>
                <a:t>“roses”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6D8BB5F-37C5-4E83-A42C-9EA61E8A894F}"/>
                </a:ext>
              </a:extLst>
            </p:cNvPr>
            <p:cNvCxnSpPr>
              <a:cxnSpLocks/>
            </p:cNvCxnSpPr>
            <p:nvPr/>
          </p:nvCxnSpPr>
          <p:spPr>
            <a:xfrm>
              <a:off x="4772699" y="2796660"/>
              <a:ext cx="573901" cy="0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4EEC85E-7B36-4CC5-A672-85E91EFD8086}"/>
                </a:ext>
              </a:extLst>
            </p:cNvPr>
            <p:cNvSpPr/>
            <p:nvPr/>
          </p:nvSpPr>
          <p:spPr>
            <a:xfrm>
              <a:off x="1102613" y="3294745"/>
              <a:ext cx="617948" cy="1465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r>
                <a:rPr lang="en-US" sz="933" dirty="0">
                  <a:solidFill>
                    <a:prstClr val="black"/>
                  </a:solidFill>
                  <a:latin typeface="Calibri"/>
                </a:rPr>
                <a:t>“tulips”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1BF0FE5-7A0F-4BA4-9424-2B234496E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699" y="2904761"/>
              <a:ext cx="573901" cy="47824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43849F-8DF8-4963-9CB7-35B6722E7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6277"/>
            <a:stretch/>
          </p:blipFill>
          <p:spPr>
            <a:xfrm>
              <a:off x="1804250" y="2082859"/>
              <a:ext cx="2903552" cy="33330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2F6AEDF-445C-43FD-8FBF-5792BF31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4249" y="2620086"/>
              <a:ext cx="2903551" cy="36454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2C2957-EA2A-4C8F-B818-8DFF5E250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4249" y="3224139"/>
              <a:ext cx="2903551" cy="317738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409DAE-6151-4BFD-884B-E1348D34E046}"/>
                </a:ext>
              </a:extLst>
            </p:cNvPr>
            <p:cNvSpPr/>
            <p:nvPr/>
          </p:nvSpPr>
          <p:spPr>
            <a:xfrm>
              <a:off x="1102613" y="2185041"/>
              <a:ext cx="617948" cy="1465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r>
                <a:rPr lang="en-US" sz="933" dirty="0">
                  <a:solidFill>
                    <a:prstClr val="black"/>
                  </a:solidFill>
                  <a:latin typeface="Calibri"/>
                </a:rPr>
                <a:t>“daisies”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B595A36-6B93-4B01-8335-86A647944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957" y="2563910"/>
              <a:ext cx="497668" cy="497668"/>
            </a:xfrm>
            <a:prstGeom prst="rect">
              <a:avLst/>
            </a:prstGeom>
            <a:ln>
              <a:noFill/>
            </a:ln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FB8AFD-05D7-4227-B6F3-0E63362CC49A}"/>
                </a:ext>
              </a:extLst>
            </p:cNvPr>
            <p:cNvSpPr/>
            <p:nvPr/>
          </p:nvSpPr>
          <p:spPr>
            <a:xfrm>
              <a:off x="6022835" y="2812743"/>
              <a:ext cx="449162" cy="223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/>
              <a:r>
                <a:rPr lang="en-US" sz="1333" dirty="0">
                  <a:solidFill>
                    <a:prstClr val="black"/>
                  </a:solidFill>
                  <a:latin typeface="Calibri"/>
                </a:rPr>
                <a:t>Train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B97232A-302C-4C92-BBF3-947A3CB4C5BF}"/>
                </a:ext>
              </a:extLst>
            </p:cNvPr>
            <p:cNvSpPr/>
            <p:nvPr/>
          </p:nvSpPr>
          <p:spPr>
            <a:xfrm>
              <a:off x="1427279" y="1411827"/>
              <a:ext cx="6536849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/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Then you train your own custom deep learning model with ML.NET 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387D827-248E-4AE4-98C3-C1545BC26A4D}"/>
              </a:ext>
            </a:extLst>
          </p:cNvPr>
          <p:cNvSpPr/>
          <p:nvPr/>
        </p:nvSpPr>
        <p:spPr>
          <a:xfrm>
            <a:off x="1470150" y="5574568"/>
            <a:ext cx="8859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When training, ML.NET is based on </a:t>
            </a:r>
            <a:r>
              <a:rPr lang="en-US" sz="1600" b="1" dirty="0">
                <a:solidFill>
                  <a:prstClr val="black"/>
                </a:solidFill>
                <a:latin typeface="Calibri"/>
              </a:rPr>
              <a:t>TensorFlow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underneath (Transfer Learning). </a:t>
            </a:r>
          </a:p>
          <a:p>
            <a:pPr marL="228594" indent="-228594" defTabSz="121917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ML.NET currently supports “</a:t>
            </a:r>
            <a:r>
              <a:rPr lang="en-US" sz="1600" b="1" dirty="0" err="1">
                <a:solidFill>
                  <a:prstClr val="black"/>
                </a:solidFill>
                <a:latin typeface="Calibri"/>
              </a:rPr>
              <a:t>ImageClassifier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training” ( Preview) </a:t>
            </a:r>
          </a:p>
          <a:p>
            <a:pPr marL="838179" lvl="1" indent="-228594" defTabSz="121917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Calibri"/>
              </a:rPr>
              <a:t>Object Detection 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training will come soon </a:t>
            </a:r>
          </a:p>
        </p:txBody>
      </p:sp>
    </p:spTree>
    <p:extLst>
      <p:ext uri="{BB962C8B-B14F-4D97-AF65-F5344CB8AC3E}">
        <p14:creationId xmlns:p14="http://schemas.microsoft.com/office/powerpoint/2010/main" val="226669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EA00-83AE-4DC0-A0AF-85A04EA1D5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5886" y="184796"/>
            <a:ext cx="11655425" cy="9001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spc="-100" dirty="0">
                <a:ln w="3175">
                  <a:noFill/>
                </a:ln>
                <a:solidFill>
                  <a:srgbClr val="511C74"/>
                </a:solidFill>
                <a:latin typeface="Segoe UI Light"/>
                <a:ea typeface="+mn-ea"/>
                <a:cs typeface="Segoe UI" pitchFamily="34" charset="0"/>
              </a:rPr>
              <a:t>Image Classification in ML.NET Model Builder (VS extension)</a:t>
            </a:r>
            <a:endParaRPr lang="en-US" sz="4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87D827-248E-4AE4-98C3-C1545BC26A4D}"/>
              </a:ext>
            </a:extLst>
          </p:cNvPr>
          <p:cNvSpPr/>
          <p:nvPr/>
        </p:nvSpPr>
        <p:spPr>
          <a:xfrm>
            <a:off x="535886" y="5759918"/>
            <a:ext cx="78272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(*)</a:t>
            </a:r>
            <a:r>
              <a:rPr kumimoji="0" lang="en-US" sz="1600" b="0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 Image Classifier feature</a:t>
            </a:r>
            <a:r>
              <a:rPr kumimoji="0" lang="en-US" sz="1600" b="0" i="1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Model Builder will be public preview in upcoming releases.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rgbClr val="FF0000"/>
                </a:solidFill>
                <a:latin typeface="Calibri"/>
              </a:rPr>
              <a:t>As of Sept. 23</a:t>
            </a:r>
            <a:r>
              <a:rPr lang="en-US" sz="1600" i="1" baseline="30000" dirty="0">
                <a:solidFill>
                  <a:srgbClr val="FF0000"/>
                </a:solidFill>
                <a:latin typeface="Calibri"/>
              </a:rPr>
              <a:t>rd</a:t>
            </a:r>
            <a:r>
              <a:rPr lang="en-US" sz="1600" i="1" dirty="0">
                <a:solidFill>
                  <a:srgbClr val="FF0000"/>
                </a:solidFill>
                <a:latin typeface="Calibri"/>
              </a:rPr>
              <a:t> 2019 this feature is still not publicly released </a:t>
            </a:r>
            <a:r>
              <a:rPr lang="en-US" sz="1600" i="1" u="sng" dirty="0">
                <a:solidFill>
                  <a:srgbClr val="FF0000"/>
                </a:solidFill>
                <a:latin typeface="Calibri"/>
              </a:rPr>
              <a:t>in Model Builder</a:t>
            </a:r>
            <a:r>
              <a:rPr lang="en-US" sz="1600" i="1" dirty="0">
                <a:solidFill>
                  <a:srgbClr val="FF0000"/>
                </a:solidFill>
                <a:latin typeface="Calibri"/>
              </a:rPr>
              <a:t>, yet.</a:t>
            </a:r>
          </a:p>
          <a:p>
            <a:pPr marR="0" lvl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already use the API in public preview, though.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7A8D3-AE7D-43F3-9B8E-FC1D7DD2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910" y="1671741"/>
            <a:ext cx="6616579" cy="3504924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002A7E6-CBCF-496B-AEE0-5011FF62CB51}"/>
              </a:ext>
            </a:extLst>
          </p:cNvPr>
          <p:cNvSpPr txBox="1">
            <a:spLocks/>
          </p:cNvSpPr>
          <p:nvPr/>
        </p:nvSpPr>
        <p:spPr>
          <a:xfrm>
            <a:off x="535886" y="1671741"/>
            <a:ext cx="4130565" cy="452040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/>
            <a:r>
              <a:rPr lang="en-US" sz="2000" dirty="0"/>
              <a:t>A simple UI to easily build custom ML models with Automated ML</a:t>
            </a:r>
          </a:p>
          <a:p>
            <a:pPr marL="380990" indent="-380990"/>
            <a:r>
              <a:rPr lang="en-US" sz="2000" dirty="0"/>
              <a:t>Directly load image folders</a:t>
            </a:r>
          </a:p>
          <a:p>
            <a:pPr marL="380990" indent="-380990"/>
            <a:r>
              <a:rPr lang="en-US" sz="2000" dirty="0"/>
              <a:t>Generate code for training and consumption</a:t>
            </a:r>
          </a:p>
          <a:p>
            <a:pPr marL="380990" indent="-380990"/>
            <a:r>
              <a:rPr lang="en-US" sz="2000" dirty="0"/>
              <a:t>Run everything local</a:t>
            </a:r>
          </a:p>
          <a:p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01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41" y="1849394"/>
            <a:ext cx="11207943" cy="3591752"/>
          </a:xfrm>
        </p:spPr>
        <p:txBody>
          <a:bodyPr/>
          <a:lstStyle/>
          <a:p>
            <a:br>
              <a:rPr lang="en-US" sz="4800" dirty="0"/>
            </a:br>
            <a:r>
              <a:rPr lang="en-US" sz="6600" dirty="0"/>
              <a:t>Data exploration and</a:t>
            </a:r>
            <a:br>
              <a:rPr lang="en-US" sz="6600" dirty="0"/>
            </a:br>
            <a:r>
              <a:rPr lang="en-US" sz="6600" dirty="0"/>
              <a:t>ML experimentation </a:t>
            </a:r>
            <a:br>
              <a:rPr lang="en-US" sz="6600" b="1" dirty="0"/>
            </a:b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94569569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75D5-D501-4A0B-B11D-648EE837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33" dirty="0">
                <a:solidFill>
                  <a:srgbClr val="5C2D91"/>
                </a:solidFill>
              </a:rPr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70083-5B3C-4088-9EA3-7AE50F993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Introducing </a:t>
            </a:r>
            <a:r>
              <a:rPr lang="en-US" sz="3200" dirty="0">
                <a:solidFill>
                  <a:schemeClr val="accent4"/>
                </a:solidFill>
              </a:rPr>
              <a:t>deep learning model training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i="1" dirty="0"/>
              <a:t>(Preview)</a:t>
            </a:r>
          </a:p>
          <a:p>
            <a:pPr lvl="1"/>
            <a:r>
              <a:rPr lang="en-US" sz="2667" dirty="0"/>
              <a:t>Image classification &amp; object detection</a:t>
            </a:r>
          </a:p>
          <a:p>
            <a:r>
              <a:rPr lang="en-US" sz="3200" dirty="0"/>
              <a:t>Adding </a:t>
            </a:r>
            <a:r>
              <a:rPr lang="en-US" sz="3200" dirty="0">
                <a:solidFill>
                  <a:schemeClr val="accent4"/>
                </a:solidFill>
              </a:rPr>
              <a:t>database loader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i="1" dirty="0"/>
              <a:t>(Preview)</a:t>
            </a:r>
          </a:p>
          <a:p>
            <a:r>
              <a:rPr lang="en-US" sz="3200" dirty="0"/>
              <a:t>Improve </a:t>
            </a:r>
            <a:r>
              <a:rPr lang="en-US" sz="3200" dirty="0" err="1">
                <a:solidFill>
                  <a:schemeClr val="accent4"/>
                </a:solidFill>
              </a:rPr>
              <a:t>AutoML</a:t>
            </a:r>
            <a:r>
              <a:rPr lang="en-US" sz="3200" dirty="0"/>
              <a:t> experience for all ML scenarios</a:t>
            </a:r>
          </a:p>
          <a:p>
            <a:r>
              <a:rPr lang="en-US" sz="3200" dirty="0"/>
              <a:t>Scale-out on </a:t>
            </a:r>
            <a:r>
              <a:rPr lang="en-US" sz="3200" dirty="0">
                <a:solidFill>
                  <a:schemeClr val="accent4"/>
                </a:solidFill>
              </a:rPr>
              <a:t>Azure</a:t>
            </a:r>
            <a:r>
              <a:rPr lang="en-US" sz="3200" dirty="0"/>
              <a:t> for training and consumption</a:t>
            </a:r>
          </a:p>
          <a:p>
            <a:r>
              <a:rPr lang="en-US" sz="3200" dirty="0"/>
              <a:t>Improve </a:t>
            </a:r>
            <a:r>
              <a:rPr lang="en-US" sz="3200" dirty="0">
                <a:solidFill>
                  <a:schemeClr val="accent4"/>
                </a:solidFill>
              </a:rPr>
              <a:t>tooling</a:t>
            </a:r>
            <a:r>
              <a:rPr lang="en-US" sz="3200" dirty="0"/>
              <a:t> provided with </a:t>
            </a:r>
            <a:r>
              <a:rPr lang="en-US" sz="3200" dirty="0">
                <a:solidFill>
                  <a:schemeClr val="accent4"/>
                </a:solidFill>
              </a:rPr>
              <a:t>Model Builder</a:t>
            </a:r>
            <a:r>
              <a:rPr lang="en-US" sz="3200" dirty="0"/>
              <a:t> &amp; </a:t>
            </a:r>
            <a:r>
              <a:rPr lang="en-US" sz="3200" dirty="0">
                <a:solidFill>
                  <a:schemeClr val="accent4"/>
                </a:solidFill>
              </a:rPr>
              <a:t>CLI</a:t>
            </a:r>
          </a:p>
          <a:p>
            <a:r>
              <a:rPr lang="en-US" sz="3200" dirty="0"/>
              <a:t>ARM support (Xamarin &amp; IoT)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605044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9D5F-14D9-452E-9429-80EB8A04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4941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spc="-100" dirty="0">
                <a:ln w="3175">
                  <a:noFill/>
                </a:ln>
                <a:solidFill>
                  <a:srgbClr val="511C74"/>
                </a:solidFill>
                <a:latin typeface="Segoe UI Light"/>
                <a:ea typeface="+mn-ea"/>
                <a:cs typeface="Segoe UI" pitchFamily="34" charset="0"/>
              </a:rPr>
              <a:t>ML.NET Resources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D1DF9D-8AF4-4E3F-B632-24511111E6CF}"/>
              </a:ext>
            </a:extLst>
          </p:cNvPr>
          <p:cNvSpPr/>
          <p:nvPr/>
        </p:nvSpPr>
        <p:spPr bwMode="auto">
          <a:xfrm>
            <a:off x="999365" y="3589237"/>
            <a:ext cx="626236" cy="6262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83" rIns="0" bIns="62183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432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33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997C97-118A-4DA3-BD16-394C73A0A8DD}"/>
              </a:ext>
            </a:extLst>
          </p:cNvPr>
          <p:cNvSpPr/>
          <p:nvPr/>
        </p:nvSpPr>
        <p:spPr bwMode="auto">
          <a:xfrm>
            <a:off x="982423" y="2583390"/>
            <a:ext cx="626236" cy="6262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83" rIns="0" bIns="62183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432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33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588620-94F5-458F-B2DB-ECCEF7B1C827}"/>
              </a:ext>
            </a:extLst>
          </p:cNvPr>
          <p:cNvSpPr/>
          <p:nvPr/>
        </p:nvSpPr>
        <p:spPr bwMode="auto">
          <a:xfrm>
            <a:off x="977075" y="1561441"/>
            <a:ext cx="626236" cy="6262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83" rIns="0" bIns="62183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432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33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Books" title="Icon of a stack of books">
            <a:extLst>
              <a:ext uri="{FF2B5EF4-FFF2-40B4-BE49-F238E27FC236}">
                <a16:creationId xmlns:a16="http://schemas.microsoft.com/office/drawing/2014/main" id="{A0514F35-EAFF-4455-9FE0-B367C2E4DA8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0981" y="3735359"/>
            <a:ext cx="423003" cy="333992"/>
          </a:xfrm>
          <a:custGeom>
            <a:avLst/>
            <a:gdLst>
              <a:gd name="T0" fmla="*/ 3195 w 3452"/>
              <a:gd name="T1" fmla="*/ 1671 h 2724"/>
              <a:gd name="T2" fmla="*/ 309 w 3452"/>
              <a:gd name="T3" fmla="*/ 1671 h 2724"/>
              <a:gd name="T4" fmla="*/ 0 w 3452"/>
              <a:gd name="T5" fmla="*/ 1362 h 2724"/>
              <a:gd name="T6" fmla="*/ 309 w 3452"/>
              <a:gd name="T7" fmla="*/ 1053 h 2724"/>
              <a:gd name="T8" fmla="*/ 3195 w 3452"/>
              <a:gd name="T9" fmla="*/ 1053 h 2724"/>
              <a:gd name="T10" fmla="*/ 3018 w 3452"/>
              <a:gd name="T11" fmla="*/ 1053 h 2724"/>
              <a:gd name="T12" fmla="*/ 2937 w 3452"/>
              <a:gd name="T13" fmla="*/ 1362 h 2724"/>
              <a:gd name="T14" fmla="*/ 3018 w 3452"/>
              <a:gd name="T15" fmla="*/ 1671 h 2724"/>
              <a:gd name="T16" fmla="*/ 3452 w 3452"/>
              <a:gd name="T17" fmla="*/ 0 h 2724"/>
              <a:gd name="T18" fmla="*/ 566 w 3452"/>
              <a:gd name="T19" fmla="*/ 0 h 2724"/>
              <a:gd name="T20" fmla="*/ 257 w 3452"/>
              <a:gd name="T21" fmla="*/ 309 h 2724"/>
              <a:gd name="T22" fmla="*/ 566 w 3452"/>
              <a:gd name="T23" fmla="*/ 618 h 2724"/>
              <a:gd name="T24" fmla="*/ 3452 w 3452"/>
              <a:gd name="T25" fmla="*/ 618 h 2724"/>
              <a:gd name="T26" fmla="*/ 3275 w 3452"/>
              <a:gd name="T27" fmla="*/ 0 h 2724"/>
              <a:gd name="T28" fmla="*/ 3195 w 3452"/>
              <a:gd name="T29" fmla="*/ 309 h 2724"/>
              <a:gd name="T30" fmla="*/ 3275 w 3452"/>
              <a:gd name="T31" fmla="*/ 618 h 2724"/>
              <a:gd name="T32" fmla="*/ 192 w 3452"/>
              <a:gd name="T33" fmla="*/ 2724 h 2724"/>
              <a:gd name="T34" fmla="*/ 3078 w 3452"/>
              <a:gd name="T35" fmla="*/ 2724 h 2724"/>
              <a:gd name="T36" fmla="*/ 3387 w 3452"/>
              <a:gd name="T37" fmla="*/ 2415 h 2724"/>
              <a:gd name="T38" fmla="*/ 3078 w 3452"/>
              <a:gd name="T39" fmla="*/ 2106 h 2724"/>
              <a:gd name="T40" fmla="*/ 192 w 3452"/>
              <a:gd name="T41" fmla="*/ 2106 h 2724"/>
              <a:gd name="T42" fmla="*/ 369 w 3452"/>
              <a:gd name="T43" fmla="*/ 2724 h 2724"/>
              <a:gd name="T44" fmla="*/ 450 w 3452"/>
              <a:gd name="T45" fmla="*/ 2415 h 2724"/>
              <a:gd name="T46" fmla="*/ 369 w 3452"/>
              <a:gd name="T47" fmla="*/ 2106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52" h="2724">
                <a:moveTo>
                  <a:pt x="3195" y="1671"/>
                </a:moveTo>
                <a:cubicBezTo>
                  <a:pt x="309" y="1671"/>
                  <a:pt x="309" y="1671"/>
                  <a:pt x="309" y="1671"/>
                </a:cubicBezTo>
                <a:cubicBezTo>
                  <a:pt x="138" y="1671"/>
                  <a:pt x="0" y="1533"/>
                  <a:pt x="0" y="1362"/>
                </a:cubicBezTo>
                <a:cubicBezTo>
                  <a:pt x="0" y="1191"/>
                  <a:pt x="138" y="1053"/>
                  <a:pt x="309" y="1053"/>
                </a:cubicBezTo>
                <a:cubicBezTo>
                  <a:pt x="3195" y="1053"/>
                  <a:pt x="3195" y="1053"/>
                  <a:pt x="3195" y="1053"/>
                </a:cubicBezTo>
                <a:moveTo>
                  <a:pt x="3018" y="1053"/>
                </a:moveTo>
                <a:cubicBezTo>
                  <a:pt x="2968" y="1126"/>
                  <a:pt x="2937" y="1237"/>
                  <a:pt x="2937" y="1362"/>
                </a:cubicBezTo>
                <a:cubicBezTo>
                  <a:pt x="2937" y="1486"/>
                  <a:pt x="2968" y="1598"/>
                  <a:pt x="3018" y="1671"/>
                </a:cubicBezTo>
                <a:moveTo>
                  <a:pt x="3452" y="0"/>
                </a:moveTo>
                <a:cubicBezTo>
                  <a:pt x="566" y="0"/>
                  <a:pt x="566" y="0"/>
                  <a:pt x="566" y="0"/>
                </a:cubicBezTo>
                <a:cubicBezTo>
                  <a:pt x="396" y="0"/>
                  <a:pt x="257" y="139"/>
                  <a:pt x="257" y="309"/>
                </a:cubicBezTo>
                <a:cubicBezTo>
                  <a:pt x="257" y="480"/>
                  <a:pt x="396" y="618"/>
                  <a:pt x="566" y="618"/>
                </a:cubicBezTo>
                <a:cubicBezTo>
                  <a:pt x="3452" y="618"/>
                  <a:pt x="3452" y="618"/>
                  <a:pt x="3452" y="618"/>
                </a:cubicBezTo>
                <a:moveTo>
                  <a:pt x="3275" y="0"/>
                </a:moveTo>
                <a:cubicBezTo>
                  <a:pt x="3226" y="74"/>
                  <a:pt x="3195" y="185"/>
                  <a:pt x="3195" y="309"/>
                </a:cubicBezTo>
                <a:cubicBezTo>
                  <a:pt x="3195" y="434"/>
                  <a:pt x="3226" y="545"/>
                  <a:pt x="3275" y="618"/>
                </a:cubicBezTo>
                <a:moveTo>
                  <a:pt x="192" y="2724"/>
                </a:moveTo>
                <a:cubicBezTo>
                  <a:pt x="3078" y="2724"/>
                  <a:pt x="3078" y="2724"/>
                  <a:pt x="3078" y="2724"/>
                </a:cubicBezTo>
                <a:cubicBezTo>
                  <a:pt x="3249" y="2724"/>
                  <a:pt x="3387" y="2585"/>
                  <a:pt x="3387" y="2415"/>
                </a:cubicBezTo>
                <a:cubicBezTo>
                  <a:pt x="3387" y="2244"/>
                  <a:pt x="3249" y="2106"/>
                  <a:pt x="3078" y="2106"/>
                </a:cubicBezTo>
                <a:cubicBezTo>
                  <a:pt x="192" y="2106"/>
                  <a:pt x="192" y="2106"/>
                  <a:pt x="192" y="2106"/>
                </a:cubicBezTo>
                <a:moveTo>
                  <a:pt x="369" y="2724"/>
                </a:moveTo>
                <a:cubicBezTo>
                  <a:pt x="418" y="2650"/>
                  <a:pt x="450" y="2539"/>
                  <a:pt x="450" y="2415"/>
                </a:cubicBezTo>
                <a:cubicBezTo>
                  <a:pt x="450" y="2290"/>
                  <a:pt x="418" y="2179"/>
                  <a:pt x="369" y="210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en-US" sz="24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0" name="rocket" title="Icon of a rocket">
            <a:extLst>
              <a:ext uri="{FF2B5EF4-FFF2-40B4-BE49-F238E27FC236}">
                <a16:creationId xmlns:a16="http://schemas.microsoft.com/office/drawing/2014/main" id="{FE118050-FDC9-47D6-B28A-02BC60A66D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5478" y="1640552"/>
            <a:ext cx="418505" cy="411128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en-US" sz="24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Beaker_F196" title="Icon of a scientific flask with liquid in it">
            <a:extLst>
              <a:ext uri="{FF2B5EF4-FFF2-40B4-BE49-F238E27FC236}">
                <a16:creationId xmlns:a16="http://schemas.microsoft.com/office/drawing/2014/main" id="{B3CE3AE6-5EB5-407A-9A98-8E4FA9FB1E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2476" y="2669501"/>
            <a:ext cx="353784" cy="408776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en-US" sz="24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23D946C3-80D6-467E-9D93-16DF2535EDAD}"/>
              </a:ext>
            </a:extLst>
          </p:cNvPr>
          <p:cNvSpPr txBox="1"/>
          <p:nvPr/>
        </p:nvSpPr>
        <p:spPr>
          <a:xfrm>
            <a:off x="1620252" y="1490144"/>
            <a:ext cx="10838883" cy="781752"/>
          </a:xfrm>
          <a:prstGeom prst="rect">
            <a:avLst/>
          </a:prstGeom>
          <a:noFill/>
        </p:spPr>
        <p:txBody>
          <a:bodyPr wrap="square" lIns="243840" tIns="195072" rIns="243840" bIns="195072" rtlCol="0" anchor="ctr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2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28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Get started at </a:t>
            </a:r>
            <a:r>
              <a:rPr lang="en-US" sz="2800" b="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http://dot.net/ml</a:t>
            </a:r>
            <a:r>
              <a:rPr lang="en-US" sz="2800" b="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873C5D50-CD6C-4FE8-B97E-9F8CCEE768B0}"/>
              </a:ext>
            </a:extLst>
          </p:cNvPr>
          <p:cNvSpPr txBox="1"/>
          <p:nvPr/>
        </p:nvSpPr>
        <p:spPr>
          <a:xfrm>
            <a:off x="1625600" y="2483013"/>
            <a:ext cx="10838883" cy="781752"/>
          </a:xfrm>
          <a:prstGeom prst="rect">
            <a:avLst/>
          </a:prstGeom>
          <a:noFill/>
        </p:spPr>
        <p:txBody>
          <a:bodyPr wrap="square" lIns="243840" tIns="195072" rIns="243840" bIns="195072" rtlCol="0" anchor="ctr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2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28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Try the samples at </a:t>
            </a:r>
            <a:r>
              <a:rPr lang="en-US" sz="2800" b="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http://aka.ms/mlnetsamples</a:t>
            </a:r>
            <a:r>
              <a:rPr lang="en-US" sz="2800" b="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89621C14-69F9-41CE-9445-843C0A60607A}"/>
              </a:ext>
            </a:extLst>
          </p:cNvPr>
          <p:cNvSpPr txBox="1"/>
          <p:nvPr/>
        </p:nvSpPr>
        <p:spPr>
          <a:xfrm>
            <a:off x="1625600" y="3510776"/>
            <a:ext cx="10838883" cy="781752"/>
          </a:xfrm>
          <a:prstGeom prst="rect">
            <a:avLst/>
          </a:prstGeom>
          <a:noFill/>
        </p:spPr>
        <p:txBody>
          <a:bodyPr wrap="square" lIns="243840" tIns="195072" rIns="243840" bIns="195072" rtlCol="0" anchor="ctr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2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28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Read the docs at </a:t>
            </a:r>
            <a:r>
              <a:rPr lang="en-US" sz="2800" b="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http://aka.ms/mlnetdocs</a:t>
            </a:r>
            <a:r>
              <a:rPr lang="en-US" sz="2800" b="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B8874-B524-4568-AB56-0E456E98BD72}"/>
              </a:ext>
            </a:extLst>
          </p:cNvPr>
          <p:cNvSpPr/>
          <p:nvPr/>
        </p:nvSpPr>
        <p:spPr bwMode="auto">
          <a:xfrm>
            <a:off x="999365" y="5617033"/>
            <a:ext cx="626236" cy="6262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83" rIns="0" bIns="62183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432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33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47FC0291-2625-483B-AD67-7A639361547E}"/>
              </a:ext>
            </a:extLst>
          </p:cNvPr>
          <p:cNvSpPr txBox="1"/>
          <p:nvPr/>
        </p:nvSpPr>
        <p:spPr>
          <a:xfrm>
            <a:off x="1625600" y="5539273"/>
            <a:ext cx="10838883" cy="781752"/>
          </a:xfrm>
          <a:prstGeom prst="rect">
            <a:avLst/>
          </a:prstGeom>
          <a:noFill/>
        </p:spPr>
        <p:txBody>
          <a:bodyPr wrap="square" lIns="243840" tIns="195072" rIns="243840" bIns="195072" rtlCol="0" anchor="ctr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2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28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Request features or contribute at </a:t>
            </a:r>
            <a:r>
              <a:rPr lang="en-US" sz="2800" b="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http://aka.ms/mlnet</a:t>
            </a:r>
            <a:r>
              <a:rPr lang="en-US" sz="2800" b="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7" name="Commitments_EC4D" title="Icon of a handshake">
            <a:extLst>
              <a:ext uri="{FF2B5EF4-FFF2-40B4-BE49-F238E27FC236}">
                <a16:creationId xmlns:a16="http://schemas.microsoft.com/office/drawing/2014/main" id="{46BECE70-F542-498A-8861-F49E360FEE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20456" y="5763155"/>
            <a:ext cx="356211" cy="333992"/>
          </a:xfrm>
          <a:custGeom>
            <a:avLst/>
            <a:gdLst>
              <a:gd name="T0" fmla="*/ 56 w 3762"/>
              <a:gd name="T1" fmla="*/ 1280 h 3526"/>
              <a:gd name="T2" fmla="*/ 1246 w 3762"/>
              <a:gd name="T3" fmla="*/ 30 h 3526"/>
              <a:gd name="T4" fmla="*/ 1589 w 3762"/>
              <a:gd name="T5" fmla="*/ 313 h 3526"/>
              <a:gd name="T6" fmla="*/ 104 w 3762"/>
              <a:gd name="T7" fmla="*/ 2297 h 3526"/>
              <a:gd name="T8" fmla="*/ 698 w 3762"/>
              <a:gd name="T9" fmla="*/ 2078 h 3526"/>
              <a:gd name="T10" fmla="*/ 323 w 3762"/>
              <a:gd name="T11" fmla="*/ 1703 h 3526"/>
              <a:gd name="T12" fmla="*/ 2479 w 3762"/>
              <a:gd name="T13" fmla="*/ 2578 h 3526"/>
              <a:gd name="T14" fmla="*/ 3073 w 3762"/>
              <a:gd name="T15" fmla="*/ 2797 h 3526"/>
              <a:gd name="T16" fmla="*/ 2854 w 3762"/>
              <a:gd name="T17" fmla="*/ 2203 h 3526"/>
              <a:gd name="T18" fmla="*/ 1823 w 3762"/>
              <a:gd name="T19" fmla="*/ 3422 h 3526"/>
              <a:gd name="T20" fmla="*/ 2198 w 3762"/>
              <a:gd name="T21" fmla="*/ 3047 h 3526"/>
              <a:gd name="T22" fmla="*/ 2698 w 3762"/>
              <a:gd name="T23" fmla="*/ 3172 h 3526"/>
              <a:gd name="T24" fmla="*/ 2479 w 3762"/>
              <a:gd name="T25" fmla="*/ 2578 h 3526"/>
              <a:gd name="T26" fmla="*/ 479 w 3762"/>
              <a:gd name="T27" fmla="*/ 2672 h 3526"/>
              <a:gd name="T28" fmla="*/ 1073 w 3762"/>
              <a:gd name="T29" fmla="*/ 2453 h 3526"/>
              <a:gd name="T30" fmla="*/ 698 w 3762"/>
              <a:gd name="T31" fmla="*/ 2078 h 3526"/>
              <a:gd name="T32" fmla="*/ 854 w 3762"/>
              <a:gd name="T33" fmla="*/ 2672 h 3526"/>
              <a:gd name="T34" fmla="*/ 1229 w 3762"/>
              <a:gd name="T35" fmla="*/ 3047 h 3526"/>
              <a:gd name="T36" fmla="*/ 1448 w 3762"/>
              <a:gd name="T37" fmla="*/ 2453 h 3526"/>
              <a:gd name="T38" fmla="*/ 854 w 3762"/>
              <a:gd name="T39" fmla="*/ 2672 h 3526"/>
              <a:gd name="T40" fmla="*/ 1229 w 3762"/>
              <a:gd name="T41" fmla="*/ 3422 h 3526"/>
              <a:gd name="T42" fmla="*/ 1823 w 3762"/>
              <a:gd name="T43" fmla="*/ 3203 h 3526"/>
              <a:gd name="T44" fmla="*/ 1448 w 3762"/>
              <a:gd name="T45" fmla="*/ 2828 h 3526"/>
              <a:gd name="T46" fmla="*/ 3214 w 3762"/>
              <a:gd name="T47" fmla="*/ 1813 h 3526"/>
              <a:gd name="T48" fmla="*/ 3746 w 3762"/>
              <a:gd name="T49" fmla="*/ 1220 h 3526"/>
              <a:gd name="T50" fmla="*/ 2526 w 3762"/>
              <a:gd name="T51" fmla="*/ 0 h 3526"/>
              <a:gd name="T52" fmla="*/ 1412 w 3762"/>
              <a:gd name="T53" fmla="*/ 385 h 3526"/>
              <a:gd name="T54" fmla="*/ 1026 w 3762"/>
              <a:gd name="T55" fmla="*/ 1250 h 3526"/>
              <a:gd name="T56" fmla="*/ 1276 w 3762"/>
              <a:gd name="T57" fmla="*/ 1500 h 3526"/>
              <a:gd name="T58" fmla="*/ 2026 w 3762"/>
              <a:gd name="T59" fmla="*/ 750 h 3526"/>
              <a:gd name="T60" fmla="*/ 3448 w 3762"/>
              <a:gd name="T61" fmla="*/ 2047 h 3526"/>
              <a:gd name="T62" fmla="*/ 3071 w 3762"/>
              <a:gd name="T63" fmla="*/ 2420 h 3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762" h="3526">
                <a:moveTo>
                  <a:pt x="401" y="1625"/>
                </a:moveTo>
                <a:cubicBezTo>
                  <a:pt x="56" y="1280"/>
                  <a:pt x="56" y="1280"/>
                  <a:pt x="56" y="1280"/>
                </a:cubicBezTo>
                <a:cubicBezTo>
                  <a:pt x="40" y="1264"/>
                  <a:pt x="40" y="1236"/>
                  <a:pt x="56" y="1220"/>
                </a:cubicBezTo>
                <a:cubicBezTo>
                  <a:pt x="1246" y="30"/>
                  <a:pt x="1246" y="30"/>
                  <a:pt x="1246" y="30"/>
                </a:cubicBezTo>
                <a:cubicBezTo>
                  <a:pt x="1262" y="14"/>
                  <a:pt x="1290" y="14"/>
                  <a:pt x="1306" y="30"/>
                </a:cubicBezTo>
                <a:cubicBezTo>
                  <a:pt x="1589" y="313"/>
                  <a:pt x="1589" y="313"/>
                  <a:pt x="1589" y="313"/>
                </a:cubicBezTo>
                <a:moveTo>
                  <a:pt x="104" y="1922"/>
                </a:moveTo>
                <a:cubicBezTo>
                  <a:pt x="0" y="2026"/>
                  <a:pt x="0" y="2194"/>
                  <a:pt x="104" y="2297"/>
                </a:cubicBezTo>
                <a:cubicBezTo>
                  <a:pt x="207" y="2401"/>
                  <a:pt x="375" y="2401"/>
                  <a:pt x="479" y="2297"/>
                </a:cubicBezTo>
                <a:cubicBezTo>
                  <a:pt x="698" y="2078"/>
                  <a:pt x="698" y="2078"/>
                  <a:pt x="698" y="2078"/>
                </a:cubicBezTo>
                <a:cubicBezTo>
                  <a:pt x="802" y="1974"/>
                  <a:pt x="802" y="1806"/>
                  <a:pt x="698" y="1703"/>
                </a:cubicBezTo>
                <a:cubicBezTo>
                  <a:pt x="595" y="1599"/>
                  <a:pt x="427" y="1599"/>
                  <a:pt x="323" y="1703"/>
                </a:cubicBezTo>
                <a:lnTo>
                  <a:pt x="104" y="1922"/>
                </a:lnTo>
                <a:close/>
                <a:moveTo>
                  <a:pt x="2479" y="2578"/>
                </a:moveTo>
                <a:cubicBezTo>
                  <a:pt x="2698" y="2797"/>
                  <a:pt x="2698" y="2797"/>
                  <a:pt x="2698" y="2797"/>
                </a:cubicBezTo>
                <a:cubicBezTo>
                  <a:pt x="2802" y="2901"/>
                  <a:pt x="2970" y="2901"/>
                  <a:pt x="3073" y="2797"/>
                </a:cubicBezTo>
                <a:cubicBezTo>
                  <a:pt x="3177" y="2694"/>
                  <a:pt x="3177" y="2526"/>
                  <a:pt x="3073" y="2422"/>
                </a:cubicBezTo>
                <a:cubicBezTo>
                  <a:pt x="2854" y="2203"/>
                  <a:pt x="2854" y="2203"/>
                  <a:pt x="2854" y="2203"/>
                </a:cubicBezTo>
                <a:moveTo>
                  <a:pt x="1714" y="3313"/>
                </a:moveTo>
                <a:cubicBezTo>
                  <a:pt x="1823" y="3422"/>
                  <a:pt x="1823" y="3422"/>
                  <a:pt x="1823" y="3422"/>
                </a:cubicBezTo>
                <a:cubicBezTo>
                  <a:pt x="1927" y="3526"/>
                  <a:pt x="2095" y="3526"/>
                  <a:pt x="2198" y="3422"/>
                </a:cubicBezTo>
                <a:cubicBezTo>
                  <a:pt x="2302" y="3319"/>
                  <a:pt x="2302" y="3151"/>
                  <a:pt x="2198" y="3047"/>
                </a:cubicBezTo>
                <a:cubicBezTo>
                  <a:pt x="2323" y="3172"/>
                  <a:pt x="2323" y="3172"/>
                  <a:pt x="2323" y="3172"/>
                </a:cubicBezTo>
                <a:cubicBezTo>
                  <a:pt x="2427" y="3276"/>
                  <a:pt x="2595" y="3276"/>
                  <a:pt x="2698" y="3172"/>
                </a:cubicBezTo>
                <a:cubicBezTo>
                  <a:pt x="2802" y="3069"/>
                  <a:pt x="2802" y="2901"/>
                  <a:pt x="2698" y="2797"/>
                </a:cubicBezTo>
                <a:cubicBezTo>
                  <a:pt x="2479" y="2578"/>
                  <a:pt x="2479" y="2578"/>
                  <a:pt x="2479" y="2578"/>
                </a:cubicBezTo>
                <a:moveTo>
                  <a:pt x="479" y="2297"/>
                </a:moveTo>
                <a:cubicBezTo>
                  <a:pt x="375" y="2401"/>
                  <a:pt x="375" y="2569"/>
                  <a:pt x="479" y="2672"/>
                </a:cubicBezTo>
                <a:cubicBezTo>
                  <a:pt x="582" y="2776"/>
                  <a:pt x="750" y="2776"/>
                  <a:pt x="854" y="2672"/>
                </a:cubicBezTo>
                <a:cubicBezTo>
                  <a:pt x="1073" y="2453"/>
                  <a:pt x="1073" y="2453"/>
                  <a:pt x="1073" y="2453"/>
                </a:cubicBezTo>
                <a:cubicBezTo>
                  <a:pt x="1177" y="2349"/>
                  <a:pt x="1177" y="2181"/>
                  <a:pt x="1073" y="2078"/>
                </a:cubicBezTo>
                <a:cubicBezTo>
                  <a:pt x="970" y="1974"/>
                  <a:pt x="802" y="1974"/>
                  <a:pt x="698" y="2078"/>
                </a:cubicBezTo>
                <a:lnTo>
                  <a:pt x="479" y="2297"/>
                </a:lnTo>
                <a:close/>
                <a:moveTo>
                  <a:pt x="854" y="2672"/>
                </a:moveTo>
                <a:cubicBezTo>
                  <a:pt x="750" y="2776"/>
                  <a:pt x="750" y="2944"/>
                  <a:pt x="854" y="3047"/>
                </a:cubicBezTo>
                <a:cubicBezTo>
                  <a:pt x="957" y="3151"/>
                  <a:pt x="1125" y="3151"/>
                  <a:pt x="1229" y="3047"/>
                </a:cubicBezTo>
                <a:cubicBezTo>
                  <a:pt x="1448" y="2828"/>
                  <a:pt x="1448" y="2828"/>
                  <a:pt x="1448" y="2828"/>
                </a:cubicBezTo>
                <a:cubicBezTo>
                  <a:pt x="1552" y="2724"/>
                  <a:pt x="1552" y="2556"/>
                  <a:pt x="1448" y="2453"/>
                </a:cubicBezTo>
                <a:cubicBezTo>
                  <a:pt x="1345" y="2349"/>
                  <a:pt x="1177" y="2349"/>
                  <a:pt x="1073" y="2453"/>
                </a:cubicBezTo>
                <a:lnTo>
                  <a:pt x="854" y="2672"/>
                </a:lnTo>
                <a:close/>
                <a:moveTo>
                  <a:pt x="1229" y="3047"/>
                </a:moveTo>
                <a:cubicBezTo>
                  <a:pt x="1125" y="3151"/>
                  <a:pt x="1125" y="3319"/>
                  <a:pt x="1229" y="3422"/>
                </a:cubicBezTo>
                <a:cubicBezTo>
                  <a:pt x="1332" y="3526"/>
                  <a:pt x="1500" y="3526"/>
                  <a:pt x="1604" y="3422"/>
                </a:cubicBezTo>
                <a:cubicBezTo>
                  <a:pt x="1823" y="3203"/>
                  <a:pt x="1823" y="3203"/>
                  <a:pt x="1823" y="3203"/>
                </a:cubicBezTo>
                <a:cubicBezTo>
                  <a:pt x="1927" y="3099"/>
                  <a:pt x="1927" y="2931"/>
                  <a:pt x="1823" y="2828"/>
                </a:cubicBezTo>
                <a:cubicBezTo>
                  <a:pt x="1720" y="2724"/>
                  <a:pt x="1552" y="2724"/>
                  <a:pt x="1448" y="2828"/>
                </a:cubicBezTo>
                <a:lnTo>
                  <a:pt x="1229" y="3047"/>
                </a:lnTo>
                <a:close/>
                <a:moveTo>
                  <a:pt x="3214" y="1813"/>
                </a:moveTo>
                <a:cubicBezTo>
                  <a:pt x="3746" y="1280"/>
                  <a:pt x="3746" y="1280"/>
                  <a:pt x="3746" y="1280"/>
                </a:cubicBezTo>
                <a:cubicBezTo>
                  <a:pt x="3762" y="1264"/>
                  <a:pt x="3762" y="1236"/>
                  <a:pt x="3746" y="1220"/>
                </a:cubicBezTo>
                <a:cubicBezTo>
                  <a:pt x="2526" y="0"/>
                  <a:pt x="2526" y="0"/>
                  <a:pt x="2526" y="0"/>
                </a:cubicBezTo>
                <a:cubicBezTo>
                  <a:pt x="2526" y="0"/>
                  <a:pt x="2526" y="0"/>
                  <a:pt x="2526" y="0"/>
                </a:cubicBezTo>
                <a:cubicBezTo>
                  <a:pt x="1436" y="363"/>
                  <a:pt x="1436" y="363"/>
                  <a:pt x="1436" y="363"/>
                </a:cubicBezTo>
                <a:cubicBezTo>
                  <a:pt x="1426" y="367"/>
                  <a:pt x="1417" y="375"/>
                  <a:pt x="1412" y="385"/>
                </a:cubicBezTo>
                <a:cubicBezTo>
                  <a:pt x="1057" y="1094"/>
                  <a:pt x="1057" y="1094"/>
                  <a:pt x="1057" y="1094"/>
                </a:cubicBezTo>
                <a:cubicBezTo>
                  <a:pt x="1037" y="1142"/>
                  <a:pt x="1026" y="1195"/>
                  <a:pt x="1026" y="1250"/>
                </a:cubicBezTo>
                <a:cubicBezTo>
                  <a:pt x="1026" y="1319"/>
                  <a:pt x="1054" y="1382"/>
                  <a:pt x="1099" y="1427"/>
                </a:cubicBezTo>
                <a:cubicBezTo>
                  <a:pt x="1144" y="1472"/>
                  <a:pt x="1207" y="1500"/>
                  <a:pt x="1276" y="1500"/>
                </a:cubicBezTo>
                <a:cubicBezTo>
                  <a:pt x="1483" y="1500"/>
                  <a:pt x="1651" y="1332"/>
                  <a:pt x="1651" y="1125"/>
                </a:cubicBezTo>
                <a:cubicBezTo>
                  <a:pt x="1651" y="918"/>
                  <a:pt x="1819" y="750"/>
                  <a:pt x="2026" y="750"/>
                </a:cubicBezTo>
                <a:cubicBezTo>
                  <a:pt x="2094" y="750"/>
                  <a:pt x="2162" y="771"/>
                  <a:pt x="2214" y="813"/>
                </a:cubicBezTo>
                <a:cubicBezTo>
                  <a:pt x="3448" y="2047"/>
                  <a:pt x="3448" y="2047"/>
                  <a:pt x="3448" y="2047"/>
                </a:cubicBezTo>
                <a:cubicBezTo>
                  <a:pt x="3553" y="2152"/>
                  <a:pt x="3552" y="2321"/>
                  <a:pt x="3446" y="2425"/>
                </a:cubicBezTo>
                <a:cubicBezTo>
                  <a:pt x="3341" y="2527"/>
                  <a:pt x="3174" y="2523"/>
                  <a:pt x="3071" y="2420"/>
                </a:cubicBezTo>
                <a:cubicBezTo>
                  <a:pt x="2854" y="2203"/>
                  <a:pt x="2854" y="2203"/>
                  <a:pt x="2854" y="2203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en-US" sz="24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00283807-1904-4A85-B72A-912AA87AD7F0}"/>
              </a:ext>
            </a:extLst>
          </p:cNvPr>
          <p:cNvSpPr txBox="1"/>
          <p:nvPr/>
        </p:nvSpPr>
        <p:spPr>
          <a:xfrm>
            <a:off x="1603311" y="4510809"/>
            <a:ext cx="10838883" cy="781752"/>
          </a:xfrm>
          <a:prstGeom prst="rect">
            <a:avLst/>
          </a:prstGeom>
          <a:noFill/>
        </p:spPr>
        <p:txBody>
          <a:bodyPr wrap="square" lIns="243840" tIns="195072" rIns="243840" bIns="195072" rtlCol="0" anchor="ctr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2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28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Watch ML.NET videos at </a:t>
            </a:r>
            <a:r>
              <a:rPr lang="en-US" sz="2800" b="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https://aka.ms/mlnetyoutube</a:t>
            </a:r>
            <a:r>
              <a:rPr lang="en-US" sz="2800" b="1" dirty="0">
                <a:solidFill>
                  <a:srgbClr val="1F49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AAFC88-2812-41C7-8700-6BB58CEF52EF}"/>
              </a:ext>
            </a:extLst>
          </p:cNvPr>
          <p:cNvSpPr/>
          <p:nvPr/>
        </p:nvSpPr>
        <p:spPr bwMode="auto">
          <a:xfrm>
            <a:off x="1001915" y="4611186"/>
            <a:ext cx="626236" cy="6262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83" rIns="0" bIns="62183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432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33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31" name="Graphic 30" descr="Video camera">
            <a:extLst>
              <a:ext uri="{FF2B5EF4-FFF2-40B4-BE49-F238E27FC236}">
                <a16:creationId xmlns:a16="http://schemas.microsoft.com/office/drawing/2014/main" id="{798BD547-4C42-4FE5-A87F-A7155EA811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289" y="4634651"/>
            <a:ext cx="528384" cy="5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AB0E6-C9C2-4351-A845-B25ECE2465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Overview of Machine Learning</a:t>
            </a:r>
          </a:p>
          <a:p>
            <a:r>
              <a:rPr lang="en-US" dirty="0"/>
              <a:t>What is ML .NET?</a:t>
            </a:r>
          </a:p>
          <a:p>
            <a:r>
              <a:rPr lang="en-US" dirty="0"/>
              <a:t>Training and Consuming Models</a:t>
            </a:r>
          </a:p>
          <a:p>
            <a:r>
              <a:rPr lang="en-US" dirty="0"/>
              <a:t>Future Enhancements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530E5-F1C2-4878-A331-25225D64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350486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110D5C5-A736-4561-A8B4-ACDFC94DE429}"/>
              </a:ext>
            </a:extLst>
          </p:cNvPr>
          <p:cNvSpPr txBox="1">
            <a:spLocks/>
          </p:cNvSpPr>
          <p:nvPr/>
        </p:nvSpPr>
        <p:spPr>
          <a:xfrm>
            <a:off x="682994" y="3429000"/>
            <a:ext cx="10515600" cy="1500187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46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9A5366-33D9-4AD0-A8C3-A78FBCB849F9}"/>
              </a:ext>
            </a:extLst>
          </p:cNvPr>
          <p:cNvSpPr txBox="1"/>
          <p:nvPr/>
        </p:nvSpPr>
        <p:spPr>
          <a:xfrm>
            <a:off x="2692820" y="2492435"/>
            <a:ext cx="16174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Is this a dog?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1A7478-1CF3-4AA7-AABE-14563D1B13AC}"/>
              </a:ext>
            </a:extLst>
          </p:cNvPr>
          <p:cNvSpPr/>
          <p:nvPr/>
        </p:nvSpPr>
        <p:spPr>
          <a:xfrm>
            <a:off x="7440809" y="2492435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Price of shirt?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F4029-606E-4F50-8446-AB6DE8E2A3ED}"/>
              </a:ext>
            </a:extLst>
          </p:cNvPr>
          <p:cNvSpPr txBox="1"/>
          <p:nvPr/>
        </p:nvSpPr>
        <p:spPr>
          <a:xfrm>
            <a:off x="7561732" y="3098577"/>
            <a:ext cx="36081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“It has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exquisite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buttons …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with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long sleeves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…works for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casual as well as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settings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86D75-7049-49DD-B928-68BB5671C8BF}"/>
              </a:ext>
            </a:extLst>
          </p:cNvPr>
          <p:cNvSpPr txBox="1"/>
          <p:nvPr/>
        </p:nvSpPr>
        <p:spPr>
          <a:xfrm>
            <a:off x="1788405" y="1814096"/>
            <a:ext cx="98777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0" i="0" u="none" strike="noStrike" kern="1200" cap="none" spc="0" normalizeH="0" baseline="0" noProof="0" dirty="0">
                <a:ln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5E24B-10AF-47EB-8F53-6CE06F629E70}"/>
              </a:ext>
            </a:extLst>
          </p:cNvPr>
          <p:cNvSpPr txBox="1"/>
          <p:nvPr/>
        </p:nvSpPr>
        <p:spPr>
          <a:xfrm>
            <a:off x="419403" y="2754045"/>
            <a:ext cx="151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6031D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AFB8B-3FDE-4943-8021-BE77EABA9EC9}"/>
              </a:ext>
            </a:extLst>
          </p:cNvPr>
          <p:cNvSpPr txBox="1"/>
          <p:nvPr/>
        </p:nvSpPr>
        <p:spPr>
          <a:xfrm>
            <a:off x="6536394" y="1836156"/>
            <a:ext cx="987771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0" i="0" u="none" strike="noStrike" kern="1200" cap="none" spc="0" normalizeH="0" baseline="0" noProof="0" dirty="0">
                <a:ln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DA183-4AED-4AF9-86F0-5E149F565427}"/>
              </a:ext>
            </a:extLst>
          </p:cNvPr>
          <p:cNvSpPr txBox="1"/>
          <p:nvPr/>
        </p:nvSpPr>
        <p:spPr>
          <a:xfrm>
            <a:off x="5167392" y="2776105"/>
            <a:ext cx="151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6031D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1CDD700-F5C2-440A-99A1-859E88B895A2}"/>
              </a:ext>
            </a:extLst>
          </p:cNvPr>
          <p:cNvSpPr txBox="1">
            <a:spLocks/>
          </p:cNvSpPr>
          <p:nvPr/>
        </p:nvSpPr>
        <p:spPr>
          <a:xfrm>
            <a:off x="0" y="432008"/>
            <a:ext cx="12191999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 defTabSz="913055">
              <a:defRPr/>
            </a:pPr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Machine Learning  </a:t>
            </a:r>
            <a:b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lang="en-US" sz="3200" dirty="0">
                <a:solidFill>
                  <a:srgbClr val="505050"/>
                </a:solidFill>
                <a:latin typeface="Segoe UI Light"/>
              </a:rPr>
              <a:t>“Programming the Unprogrammable”</a:t>
            </a: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67CD40-4B72-C74B-8522-7A8EC2DB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5" t="16577" r="38336" b="828"/>
          <a:stretch>
            <a:fillRect/>
          </a:stretch>
        </p:blipFill>
        <p:spPr>
          <a:xfrm rot="1161031">
            <a:off x="2676568" y="2948945"/>
            <a:ext cx="1649933" cy="1687770"/>
          </a:xfrm>
          <a:custGeom>
            <a:avLst/>
            <a:gdLst>
              <a:gd name="connsiteX0" fmla="*/ 512721 w 1025442"/>
              <a:gd name="connsiteY0" fmla="*/ 0 h 1048958"/>
              <a:gd name="connsiteX1" fmla="*/ 1025442 w 1025442"/>
              <a:gd name="connsiteY1" fmla="*/ 524479 h 1048958"/>
              <a:gd name="connsiteX2" fmla="*/ 512721 w 1025442"/>
              <a:gd name="connsiteY2" fmla="*/ 1048958 h 1048958"/>
              <a:gd name="connsiteX3" fmla="*/ 0 w 1025442"/>
              <a:gd name="connsiteY3" fmla="*/ 524479 h 1048958"/>
              <a:gd name="connsiteX4" fmla="*/ 512721 w 1025442"/>
              <a:gd name="connsiteY4" fmla="*/ 0 h 104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442" h="1048958">
                <a:moveTo>
                  <a:pt x="512721" y="0"/>
                </a:moveTo>
                <a:cubicBezTo>
                  <a:pt x="795889" y="0"/>
                  <a:pt x="1025442" y="234817"/>
                  <a:pt x="1025442" y="524479"/>
                </a:cubicBezTo>
                <a:cubicBezTo>
                  <a:pt x="1025442" y="814141"/>
                  <a:pt x="795889" y="1048958"/>
                  <a:pt x="512721" y="1048958"/>
                </a:cubicBezTo>
                <a:cubicBezTo>
                  <a:pt x="229553" y="1048958"/>
                  <a:pt x="0" y="814141"/>
                  <a:pt x="0" y="524479"/>
                </a:cubicBezTo>
                <a:cubicBezTo>
                  <a:pt x="0" y="234817"/>
                  <a:pt x="229553" y="0"/>
                  <a:pt x="512721" y="0"/>
                </a:cubicBezTo>
                <a:close/>
              </a:path>
            </a:pathLst>
          </a:custGeom>
          <a:ln>
            <a:solidFill>
              <a:srgbClr val="4F5050"/>
            </a:solidFill>
          </a:ln>
        </p:spPr>
      </p:pic>
    </p:spTree>
    <p:extLst>
      <p:ext uri="{BB962C8B-B14F-4D97-AF65-F5344CB8AC3E}">
        <p14:creationId xmlns:p14="http://schemas.microsoft.com/office/powerpoint/2010/main" val="1967271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34ECAF-7BD0-4EEF-8908-1A62E67E00E1}"/>
              </a:ext>
            </a:extLst>
          </p:cNvPr>
          <p:cNvSpPr txBox="1"/>
          <p:nvPr/>
        </p:nvSpPr>
        <p:spPr>
          <a:xfrm>
            <a:off x="7098313" y="2704611"/>
            <a:ext cx="5065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D196E-B667-498A-9C3B-E2854A066ECE}"/>
              </a:ext>
            </a:extLst>
          </p:cNvPr>
          <p:cNvSpPr txBox="1"/>
          <p:nvPr/>
        </p:nvSpPr>
        <p:spPr>
          <a:xfrm>
            <a:off x="10427127" y="2647687"/>
            <a:ext cx="5065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C6273-B0DA-430F-8F05-87C09BCD3474}"/>
              </a:ext>
            </a:extLst>
          </p:cNvPr>
          <p:cNvSpPr txBox="1"/>
          <p:nvPr/>
        </p:nvSpPr>
        <p:spPr>
          <a:xfrm>
            <a:off x="7120632" y="4459233"/>
            <a:ext cx="12327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 a dog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BCFE4-3CAB-4F7C-9334-3C00018ED2CC}"/>
              </a:ext>
            </a:extLst>
          </p:cNvPr>
          <p:cNvSpPr txBox="1"/>
          <p:nvPr/>
        </p:nvSpPr>
        <p:spPr>
          <a:xfrm>
            <a:off x="10310901" y="4481535"/>
            <a:ext cx="12327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 a dog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702F3-2E12-4E3F-8F04-5E4BE861977F}"/>
              </a:ext>
            </a:extLst>
          </p:cNvPr>
          <p:cNvSpPr txBox="1"/>
          <p:nvPr/>
        </p:nvSpPr>
        <p:spPr>
          <a:xfrm>
            <a:off x="3151487" y="2925468"/>
            <a:ext cx="15199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  <a:endParaRPr kumimoji="0" lang="en-US" sz="9600" b="0" i="1" u="none" strike="noStrike" kern="1200" cap="none" spc="0" normalizeH="0" baseline="0" noProof="0" dirty="0">
              <a:ln>
                <a:noFill/>
              </a:ln>
              <a:solidFill>
                <a:srgbClr val="6031D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00B7D-0CF3-4A6C-90D1-A71CC257B9B6}"/>
              </a:ext>
            </a:extLst>
          </p:cNvPr>
          <p:cNvSpPr txBox="1"/>
          <p:nvPr/>
        </p:nvSpPr>
        <p:spPr>
          <a:xfrm>
            <a:off x="4502353" y="1227771"/>
            <a:ext cx="134203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D78C4B-2E42-4E48-8643-99DC228747B0}"/>
              </a:ext>
            </a:extLst>
          </p:cNvPr>
          <p:cNvSpPr txBox="1">
            <a:spLocks/>
          </p:cNvSpPr>
          <p:nvPr/>
        </p:nvSpPr>
        <p:spPr>
          <a:xfrm>
            <a:off x="176002" y="130566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-100" normalizeH="0" baseline="0" noProof="0">
              <a:ln w="3175"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E0D8ED-8503-48E9-9738-65C8251E1AE0}"/>
              </a:ext>
            </a:extLst>
          </p:cNvPr>
          <p:cNvSpPr txBox="1"/>
          <p:nvPr/>
        </p:nvSpPr>
        <p:spPr>
          <a:xfrm>
            <a:off x="105336" y="2539965"/>
            <a:ext cx="449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 Learning creates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89C861-3060-4467-8F91-F8AF460CD06B}"/>
              </a:ext>
            </a:extLst>
          </p:cNvPr>
          <p:cNvSpPr txBox="1"/>
          <p:nvPr/>
        </p:nvSpPr>
        <p:spPr>
          <a:xfrm>
            <a:off x="2266843" y="4987571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sing this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91A695-3175-D944-BF90-ED766AAC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41" t="621" r="2171" b="2959"/>
          <a:stretch>
            <a:fillRect/>
          </a:stretch>
        </p:blipFill>
        <p:spPr>
          <a:xfrm>
            <a:off x="8806915" y="2200275"/>
            <a:ext cx="1444692" cy="1444692"/>
          </a:xfrm>
          <a:custGeom>
            <a:avLst/>
            <a:gdLst>
              <a:gd name="connsiteX0" fmla="*/ 2489498 w 4978996"/>
              <a:gd name="connsiteY0" fmla="*/ 0 h 4978996"/>
              <a:gd name="connsiteX1" fmla="*/ 4978996 w 4978996"/>
              <a:gd name="connsiteY1" fmla="*/ 2489498 h 4978996"/>
              <a:gd name="connsiteX2" fmla="*/ 2489498 w 4978996"/>
              <a:gd name="connsiteY2" fmla="*/ 4978996 h 4978996"/>
              <a:gd name="connsiteX3" fmla="*/ 0 w 4978996"/>
              <a:gd name="connsiteY3" fmla="*/ 2489498 h 4978996"/>
              <a:gd name="connsiteX4" fmla="*/ 2489498 w 4978996"/>
              <a:gd name="connsiteY4" fmla="*/ 0 h 497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96" h="4978996">
                <a:moveTo>
                  <a:pt x="2489498" y="0"/>
                </a:moveTo>
                <a:cubicBezTo>
                  <a:pt x="3864410" y="0"/>
                  <a:pt x="4978996" y="1114586"/>
                  <a:pt x="4978996" y="2489498"/>
                </a:cubicBezTo>
                <a:cubicBezTo>
                  <a:pt x="4978996" y="3864410"/>
                  <a:pt x="3864410" y="4978996"/>
                  <a:pt x="2489498" y="4978996"/>
                </a:cubicBezTo>
                <a:cubicBezTo>
                  <a:pt x="1114586" y="4978996"/>
                  <a:pt x="0" y="3864410"/>
                  <a:pt x="0" y="2489498"/>
                </a:cubicBezTo>
                <a:cubicBezTo>
                  <a:pt x="0" y="1114586"/>
                  <a:pt x="1114586" y="0"/>
                  <a:pt x="2489498" y="0"/>
                </a:cubicBezTo>
                <a:close/>
              </a:path>
            </a:pathLst>
          </a:custGeom>
          <a:ln>
            <a:solidFill>
              <a:srgbClr val="4F505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CE1A8E-81B5-3045-B49D-B9F302C0D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29" t="2335" r="40654" b="63185"/>
          <a:stretch>
            <a:fillRect/>
          </a:stretch>
        </p:blipFill>
        <p:spPr>
          <a:xfrm>
            <a:off x="5548199" y="2195506"/>
            <a:ext cx="1444693" cy="1444693"/>
          </a:xfrm>
          <a:custGeom>
            <a:avLst/>
            <a:gdLst>
              <a:gd name="connsiteX0" fmla="*/ 958994 w 1917988"/>
              <a:gd name="connsiteY0" fmla="*/ 0 h 1917988"/>
              <a:gd name="connsiteX1" fmla="*/ 1917988 w 1917988"/>
              <a:gd name="connsiteY1" fmla="*/ 958994 h 1917988"/>
              <a:gd name="connsiteX2" fmla="*/ 958994 w 1917988"/>
              <a:gd name="connsiteY2" fmla="*/ 1917988 h 1917988"/>
              <a:gd name="connsiteX3" fmla="*/ 0 w 1917988"/>
              <a:gd name="connsiteY3" fmla="*/ 958994 h 1917988"/>
              <a:gd name="connsiteX4" fmla="*/ 958994 w 1917988"/>
              <a:gd name="connsiteY4" fmla="*/ 0 h 1917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7988" h="1917988">
                <a:moveTo>
                  <a:pt x="958994" y="0"/>
                </a:moveTo>
                <a:cubicBezTo>
                  <a:pt x="1488632" y="0"/>
                  <a:pt x="1917988" y="429356"/>
                  <a:pt x="1917988" y="958994"/>
                </a:cubicBezTo>
                <a:cubicBezTo>
                  <a:pt x="1917988" y="1488632"/>
                  <a:pt x="1488632" y="1917988"/>
                  <a:pt x="958994" y="1917988"/>
                </a:cubicBezTo>
                <a:cubicBezTo>
                  <a:pt x="429356" y="1917988"/>
                  <a:pt x="0" y="1488632"/>
                  <a:pt x="0" y="958994"/>
                </a:cubicBezTo>
                <a:cubicBezTo>
                  <a:pt x="0" y="429356"/>
                  <a:pt x="429356" y="0"/>
                  <a:pt x="958994" y="0"/>
                </a:cubicBezTo>
                <a:close/>
              </a:path>
            </a:pathLst>
          </a:custGeom>
          <a:ln>
            <a:solidFill>
              <a:srgbClr val="4F5050"/>
            </a:solidFill>
          </a:ln>
        </p:spPr>
      </p:pic>
      <p:pic>
        <p:nvPicPr>
          <p:cNvPr id="25" name="Picture 24" descr="A seal lying on the ground&#10;&#10;Description automatically generated">
            <a:extLst>
              <a:ext uri="{FF2B5EF4-FFF2-40B4-BE49-F238E27FC236}">
                <a16:creationId xmlns:a16="http://schemas.microsoft.com/office/drawing/2014/main" id="{AE0EC3F5-D20D-1147-84EC-7AE0D8748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t="27390" r="23962" b="1075"/>
          <a:stretch>
            <a:fillRect/>
          </a:stretch>
        </p:blipFill>
        <p:spPr>
          <a:xfrm>
            <a:off x="5598946" y="3956519"/>
            <a:ext cx="1444693" cy="1444693"/>
          </a:xfrm>
          <a:custGeom>
            <a:avLst/>
            <a:gdLst>
              <a:gd name="connsiteX0" fmla="*/ 1578002 w 3156004"/>
              <a:gd name="connsiteY0" fmla="*/ 0 h 3156004"/>
              <a:gd name="connsiteX1" fmla="*/ 3156004 w 3156004"/>
              <a:gd name="connsiteY1" fmla="*/ 1578002 h 3156004"/>
              <a:gd name="connsiteX2" fmla="*/ 1578002 w 3156004"/>
              <a:gd name="connsiteY2" fmla="*/ 3156004 h 3156004"/>
              <a:gd name="connsiteX3" fmla="*/ 0 w 3156004"/>
              <a:gd name="connsiteY3" fmla="*/ 1578002 h 3156004"/>
              <a:gd name="connsiteX4" fmla="*/ 1578002 w 3156004"/>
              <a:gd name="connsiteY4" fmla="*/ 0 h 315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6004" h="3156004">
                <a:moveTo>
                  <a:pt x="1578002" y="0"/>
                </a:moveTo>
                <a:cubicBezTo>
                  <a:pt x="2449508" y="0"/>
                  <a:pt x="3156004" y="706496"/>
                  <a:pt x="3156004" y="1578002"/>
                </a:cubicBezTo>
                <a:cubicBezTo>
                  <a:pt x="3156004" y="2449508"/>
                  <a:pt x="2449508" y="3156004"/>
                  <a:pt x="1578002" y="3156004"/>
                </a:cubicBezTo>
                <a:cubicBezTo>
                  <a:pt x="706496" y="3156004"/>
                  <a:pt x="0" y="2449508"/>
                  <a:pt x="0" y="1578002"/>
                </a:cubicBezTo>
                <a:cubicBezTo>
                  <a:pt x="0" y="706496"/>
                  <a:pt x="706496" y="0"/>
                  <a:pt x="1578002" y="0"/>
                </a:cubicBezTo>
                <a:close/>
              </a:path>
            </a:pathLst>
          </a:custGeom>
          <a:ln>
            <a:solidFill>
              <a:srgbClr val="4F505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13DBA5-2127-D845-8FEA-D6FF41BF58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50" t="4224" r="20178" b="1419"/>
          <a:stretch>
            <a:fillRect/>
          </a:stretch>
        </p:blipFill>
        <p:spPr>
          <a:xfrm>
            <a:off x="8801568" y="3912707"/>
            <a:ext cx="1444692" cy="1444692"/>
          </a:xfrm>
          <a:custGeom>
            <a:avLst/>
            <a:gdLst>
              <a:gd name="connsiteX0" fmla="*/ 1743586 w 3487172"/>
              <a:gd name="connsiteY0" fmla="*/ 0 h 3487172"/>
              <a:gd name="connsiteX1" fmla="*/ 3487172 w 3487172"/>
              <a:gd name="connsiteY1" fmla="*/ 1743586 h 3487172"/>
              <a:gd name="connsiteX2" fmla="*/ 1743586 w 3487172"/>
              <a:gd name="connsiteY2" fmla="*/ 3487172 h 3487172"/>
              <a:gd name="connsiteX3" fmla="*/ 0 w 3487172"/>
              <a:gd name="connsiteY3" fmla="*/ 1743586 h 3487172"/>
              <a:gd name="connsiteX4" fmla="*/ 1743586 w 3487172"/>
              <a:gd name="connsiteY4" fmla="*/ 0 h 348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7172" h="3487172">
                <a:moveTo>
                  <a:pt x="1743586" y="0"/>
                </a:moveTo>
                <a:cubicBezTo>
                  <a:pt x="2706542" y="0"/>
                  <a:pt x="3487172" y="780630"/>
                  <a:pt x="3487172" y="1743586"/>
                </a:cubicBezTo>
                <a:cubicBezTo>
                  <a:pt x="3487172" y="2706542"/>
                  <a:pt x="2706542" y="3487172"/>
                  <a:pt x="1743586" y="3487172"/>
                </a:cubicBezTo>
                <a:cubicBezTo>
                  <a:pt x="780630" y="3487172"/>
                  <a:pt x="0" y="2706542"/>
                  <a:pt x="0" y="1743586"/>
                </a:cubicBezTo>
                <a:cubicBezTo>
                  <a:pt x="0" y="780630"/>
                  <a:pt x="780630" y="0"/>
                  <a:pt x="1743586" y="0"/>
                </a:cubicBezTo>
                <a:close/>
              </a:path>
            </a:pathLst>
          </a:custGeom>
          <a:ln>
            <a:solidFill>
              <a:srgbClr val="4F5050"/>
            </a:solidFill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D202F1D-B5B9-4C61-A6CD-C017528F3C85}"/>
              </a:ext>
            </a:extLst>
          </p:cNvPr>
          <p:cNvSpPr txBox="1">
            <a:spLocks/>
          </p:cNvSpPr>
          <p:nvPr/>
        </p:nvSpPr>
        <p:spPr>
          <a:xfrm>
            <a:off x="0" y="432008"/>
            <a:ext cx="12191999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 defTabSz="913055">
              <a:defRPr/>
            </a:pPr>
            <a: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srgbClr val="6031D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Machine Learning  </a:t>
            </a:r>
            <a:br>
              <a:rPr kumimoji="0" lang="en-US" sz="48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lang="en-US" sz="3200" dirty="0">
                <a:solidFill>
                  <a:srgbClr val="505050"/>
                </a:solidFill>
                <a:latin typeface="Segoe UI Light"/>
              </a:rPr>
              <a:t>“Programming the Unprogrammable”</a:t>
            </a: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49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  <p:bldP spid="12" grpId="0"/>
      <p:bldP spid="13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94BB6C-EEE6-4743-BFE9-6984DEF9151A}"/>
              </a:ext>
            </a:extLst>
          </p:cNvPr>
          <p:cNvSpPr/>
          <p:nvPr/>
        </p:nvSpPr>
        <p:spPr bwMode="auto">
          <a:xfrm>
            <a:off x="-17507" y="-56434"/>
            <a:ext cx="12209507" cy="10784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rgbClr val="5C2D91"/>
                </a:solidFill>
                <a:ea typeface="Segoe UI" pitchFamily="34" charset="0"/>
                <a:cs typeface="Segoe UI" pitchFamily="34" charset="0"/>
              </a:rPr>
              <a:t>Pre-built vs. Custom Machine Learning Models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BAC303-AD35-E048-BD5E-BD6C8B571A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142768"/>
            <a:ext cx="5212080" cy="1114151"/>
          </a:xfrm>
        </p:spPr>
        <p:txBody>
          <a:bodyPr/>
          <a:lstStyle/>
          <a:p>
            <a:r>
              <a:rPr lang="en-US" u="sng" dirty="0"/>
              <a:t>Great for some scenarios…</a:t>
            </a:r>
          </a:p>
          <a:p>
            <a:r>
              <a:rPr lang="en-US" dirty="0">
                <a:solidFill>
                  <a:srgbClr val="6031DF"/>
                </a:solidFill>
              </a:rPr>
              <a:t>“This is a great vacuum cleaner.”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A7DE41-D424-4B49-995C-E3573D6F3B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3142768"/>
            <a:ext cx="5212080" cy="1501950"/>
          </a:xfrm>
        </p:spPr>
        <p:txBody>
          <a:bodyPr/>
          <a:lstStyle/>
          <a:p>
            <a:r>
              <a:rPr lang="en-US" u="sng" dirty="0"/>
              <a:t>Not great for others…</a:t>
            </a:r>
          </a:p>
          <a:p>
            <a:r>
              <a:rPr lang="en-US" dirty="0">
                <a:solidFill>
                  <a:srgbClr val="6031DF"/>
                </a:solidFill>
              </a:rPr>
              <a:t>“This vacuum cleaner sucks so much dirt.”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1E45C-9BCE-9F49-84C4-5CB33A91A675}"/>
              </a:ext>
            </a:extLst>
          </p:cNvPr>
          <p:cNvSpPr txBox="1"/>
          <p:nvPr/>
        </p:nvSpPr>
        <p:spPr>
          <a:xfrm>
            <a:off x="584200" y="1219200"/>
            <a:ext cx="11025051" cy="17020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Pre-built ML models have been pre-trained and are not customizable – some limitations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Ex: Azure Cognitive Services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FBC131-C11C-334D-A446-D2695A6E4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12" y="4941258"/>
            <a:ext cx="1841500" cy="419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6CF6B8-0B0D-934F-8266-C3D0EAB0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767" y="4970402"/>
            <a:ext cx="1828800" cy="419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131D12-A3AC-F041-95F2-73C040FB0A81}"/>
              </a:ext>
            </a:extLst>
          </p:cNvPr>
          <p:cNvSpPr/>
          <p:nvPr/>
        </p:nvSpPr>
        <p:spPr>
          <a:xfrm>
            <a:off x="773379" y="4871269"/>
            <a:ext cx="178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4F5050"/>
                </a:solidFill>
              </a:rPr>
              <a:t>Sentiment: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1C3222-4461-5349-BCBC-9B8AC7A36F65}"/>
              </a:ext>
            </a:extLst>
          </p:cNvPr>
          <p:cNvSpPr/>
          <p:nvPr/>
        </p:nvSpPr>
        <p:spPr>
          <a:xfrm>
            <a:off x="6576465" y="4866282"/>
            <a:ext cx="178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4F5050"/>
                </a:solidFill>
              </a:rPr>
              <a:t>Sentiment: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B263A0-3089-A644-8191-D3733C060C6C}"/>
              </a:ext>
            </a:extLst>
          </p:cNvPr>
          <p:cNvSpPr/>
          <p:nvPr/>
        </p:nvSpPr>
        <p:spPr>
          <a:xfrm>
            <a:off x="10213265" y="4970402"/>
            <a:ext cx="982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negative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3D5908-3968-DD4E-B88F-8C085F6576BC}"/>
              </a:ext>
            </a:extLst>
          </p:cNvPr>
          <p:cNvSpPr/>
          <p:nvPr/>
        </p:nvSpPr>
        <p:spPr>
          <a:xfrm>
            <a:off x="4428110" y="4941258"/>
            <a:ext cx="918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positive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505E5-E23C-4D4B-8A91-96E79518EBC5}"/>
              </a:ext>
            </a:extLst>
          </p:cNvPr>
          <p:cNvSpPr txBox="1"/>
          <p:nvPr/>
        </p:nvSpPr>
        <p:spPr>
          <a:xfrm>
            <a:off x="582879" y="6054995"/>
            <a:ext cx="11467834" cy="738664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Use ML Frameworks to create </a:t>
            </a:r>
            <a:r>
              <a:rPr lang="en-US" sz="3200" dirty="0">
                <a:solidFill>
                  <a:srgbClr val="6031DF"/>
                </a:solidFill>
              </a:rPr>
              <a:t>custom</a:t>
            </a:r>
            <a:r>
              <a:rPr lang="en-US" sz="3200" dirty="0"/>
              <a:t> models trained on your data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13945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build="p"/>
      <p:bldP spid="17" grpId="0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What is ML.NET?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110D5C5-A736-4561-A8B4-ACDFC94DE429}"/>
              </a:ext>
            </a:extLst>
          </p:cNvPr>
          <p:cNvSpPr txBox="1">
            <a:spLocks/>
          </p:cNvSpPr>
          <p:nvPr/>
        </p:nvSpPr>
        <p:spPr>
          <a:xfrm>
            <a:off x="682994" y="3429000"/>
            <a:ext cx="10515600" cy="1500187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522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ABDF-4824-4DD4-A623-0E455070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5" y="275167"/>
            <a:ext cx="11997559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ML.NET</a:t>
            </a:r>
            <a:br>
              <a:rPr lang="en-US" dirty="0"/>
            </a:br>
            <a:r>
              <a:rPr lang="en-US" sz="3867" dirty="0"/>
              <a:t>An </a:t>
            </a:r>
            <a:r>
              <a:rPr lang="en-US" sz="3867" b="1" dirty="0">
                <a:solidFill>
                  <a:schemeClr val="accent1"/>
                </a:solidFill>
              </a:rPr>
              <a:t>open source </a:t>
            </a:r>
            <a:r>
              <a:rPr lang="en-US" sz="3867" dirty="0"/>
              <a:t>and </a:t>
            </a:r>
            <a:r>
              <a:rPr lang="en-US" sz="3867" b="1" dirty="0">
                <a:solidFill>
                  <a:schemeClr val="accent1"/>
                </a:solidFill>
              </a:rPr>
              <a:t>cross-platform</a:t>
            </a:r>
            <a:r>
              <a:rPr lang="en-US" sz="3867" dirty="0"/>
              <a:t> machine learning framework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3FCD07-AB18-4381-9962-5F7B5797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07999" y="2755878"/>
            <a:ext cx="4086321" cy="40958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8EB523-2B61-47E6-A718-8E2E5591EE14}"/>
              </a:ext>
            </a:extLst>
          </p:cNvPr>
          <p:cNvSpPr/>
          <p:nvPr/>
        </p:nvSpPr>
        <p:spPr>
          <a:xfrm>
            <a:off x="2936971" y="1965157"/>
            <a:ext cx="3556000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Built for .NET developers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EBE1A-7BCB-405B-8F3B-DBB884DF8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171" y="2303415"/>
            <a:ext cx="742951" cy="7302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C16F0-0CA6-42DE-AF03-12CC5B7B18DF}"/>
              </a:ext>
            </a:extLst>
          </p:cNvPr>
          <p:cNvSpPr/>
          <p:nvPr/>
        </p:nvSpPr>
        <p:spPr>
          <a:xfrm>
            <a:off x="6833195" y="1965157"/>
            <a:ext cx="3556000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Custom ML made </a:t>
            </a:r>
          </a:p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easy with tools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C3F99B-D6FC-46C2-849C-8FE03A2C9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93" y="2291383"/>
            <a:ext cx="825503" cy="811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4CB2F8-D850-4878-BDA2-61BD6AF102C4}"/>
              </a:ext>
            </a:extLst>
          </p:cNvPr>
          <p:cNvSpPr/>
          <p:nvPr/>
        </p:nvSpPr>
        <p:spPr>
          <a:xfrm>
            <a:off x="2979749" y="3925191"/>
            <a:ext cx="3556000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Extended with TensorFlow &amp; more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7614BA-F48B-41C9-8129-55BE9581C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171" y="4400795"/>
            <a:ext cx="609600" cy="6693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DC4CC2-23AB-4307-80A9-DC7199391ABE}"/>
              </a:ext>
            </a:extLst>
          </p:cNvPr>
          <p:cNvSpPr/>
          <p:nvPr/>
        </p:nvSpPr>
        <p:spPr>
          <a:xfrm>
            <a:off x="6833195" y="3925191"/>
            <a:ext cx="3556000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Trusted &amp;</a:t>
            </a:r>
          </a:p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proven at scale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2D258-55B7-49FC-92A2-790ED8672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011" y="4258768"/>
            <a:ext cx="736264" cy="8113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D12067-55C2-4FB5-8C9B-7C51CC627EF4}"/>
              </a:ext>
            </a:extLst>
          </p:cNvPr>
          <p:cNvSpPr txBox="1"/>
          <p:nvPr/>
        </p:nvSpPr>
        <p:spPr>
          <a:xfrm>
            <a:off x="3570412" y="2560149"/>
            <a:ext cx="60017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1"/>
                </a:solidFill>
              </a:rPr>
              <a:t>C#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1DE21-393E-4DF5-AD16-6FD3201AD59E}"/>
              </a:ext>
            </a:extLst>
          </p:cNvPr>
          <p:cNvSpPr txBox="1"/>
          <p:nvPr/>
        </p:nvSpPr>
        <p:spPr>
          <a:xfrm>
            <a:off x="3400300" y="2785852"/>
            <a:ext cx="60017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1"/>
                </a:solidFill>
              </a:rPr>
              <a:t>F#</a:t>
            </a:r>
          </a:p>
        </p:txBody>
      </p:sp>
    </p:spTree>
    <p:extLst>
      <p:ext uri="{BB962C8B-B14F-4D97-AF65-F5344CB8AC3E}">
        <p14:creationId xmlns:p14="http://schemas.microsoft.com/office/powerpoint/2010/main" val="281393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5" grpId="0" animBg="1"/>
      <p:bldP spid="17" grpId="0" animBg="1"/>
      <p:bldP spid="19" grpId="0"/>
      <p:bldP spid="20" grpId="0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esome games with .NET, Visual Studio 2019 and Unity 2019.pptx" id="{53B1F598-7647-451E-B4D3-CA793694C3DF}" vid="{BC2BB218-D1E7-404F-A259-B5E9B992CA93}"/>
    </a:ext>
  </a:extLst>
</a:theme>
</file>

<file path=ppt/theme/theme2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Visual Studio Live! Las Vegas 2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Dotnet_Template</Template>
  <TotalTime>0</TotalTime>
  <Words>2075</Words>
  <Application>Microsoft Macintosh PowerPoint</Application>
  <PresentationFormat>Widescreen</PresentationFormat>
  <Paragraphs>331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(Body)</vt:lpstr>
      <vt:lpstr>Consolas</vt:lpstr>
      <vt:lpstr>Segoe UI</vt:lpstr>
      <vt:lpstr>Segoe UI Light</vt:lpstr>
      <vt:lpstr>Segoe UI Semibold</vt:lpstr>
      <vt:lpstr>Segoe UI Semilight</vt:lpstr>
      <vt:lpstr>Wingdings</vt:lpstr>
      <vt:lpstr>Dotnet_Template</vt:lpstr>
      <vt:lpstr>1_Dotnet_Template</vt:lpstr>
      <vt:lpstr>Visual Studio Live! Las Vegas 2018</vt:lpstr>
      <vt:lpstr>PowerPoint Presentation</vt:lpstr>
      <vt:lpstr>Machine Learning with ML.NET</vt:lpstr>
      <vt:lpstr>Agenda</vt:lpstr>
      <vt:lpstr>What is Machine Learning?</vt:lpstr>
      <vt:lpstr>PowerPoint Presentation</vt:lpstr>
      <vt:lpstr>PowerPoint Presentation</vt:lpstr>
      <vt:lpstr>PowerPoint Presentation</vt:lpstr>
      <vt:lpstr>What is ML.NET?</vt:lpstr>
      <vt:lpstr>ML.NET An open source and cross-platform machine learning framework</vt:lpstr>
      <vt:lpstr>ML.NET is enterprise-ready battle proven</vt:lpstr>
      <vt:lpstr>PowerPoint Presentation</vt:lpstr>
      <vt:lpstr>PowerPoint Presentation</vt:lpstr>
      <vt:lpstr>Model Builder and ML.NET CLI</vt:lpstr>
      <vt:lpstr>Three ways to use ML.NET…</vt:lpstr>
      <vt:lpstr>PowerPoint Presentation</vt:lpstr>
      <vt:lpstr>PowerPoint Presentation</vt:lpstr>
      <vt:lpstr>PowerPoint Presentation</vt:lpstr>
      <vt:lpstr>Deep Learning in ML.NET</vt:lpstr>
      <vt:lpstr>Use Deep Learning models with ML.NET</vt:lpstr>
      <vt:lpstr>Leading libraries in deep learning and interoperability</vt:lpstr>
      <vt:lpstr>Leading deep learning ‘pre-trained models’ (DNN architectures)</vt:lpstr>
      <vt:lpstr>Consuming pre-trained deep learning models with ML.NET Scenario: Image classifier (Consuming the model)</vt:lpstr>
      <vt:lpstr>Consuming pre-trained deep learning models with ML.NET Scenario: Object Detection (Consuming the model)</vt:lpstr>
      <vt:lpstr>What if I want to classify based on my own custom domain? Scenario: Image classifier (Training)</vt:lpstr>
      <vt:lpstr>Image Classification in ML.NET Model Builder (VS extension)</vt:lpstr>
      <vt:lpstr> Data exploration and ML experimentation  </vt:lpstr>
      <vt:lpstr>Roadmap</vt:lpstr>
      <vt:lpstr>ML.NET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Cecil Phillip</dc:creator>
  <cp:lastModifiedBy/>
  <cp:revision>1</cp:revision>
  <dcterms:created xsi:type="dcterms:W3CDTF">2019-10-30T01:06:30Z</dcterms:created>
  <dcterms:modified xsi:type="dcterms:W3CDTF">2019-10-31T05:11:02Z</dcterms:modified>
</cp:coreProperties>
</file>